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76" r:id="rId3"/>
    <p:sldId id="298" r:id="rId4"/>
    <p:sldId id="299" r:id="rId5"/>
    <p:sldId id="303" r:id="rId6"/>
    <p:sldId id="300" r:id="rId7"/>
    <p:sldId id="296" r:id="rId8"/>
    <p:sldId id="265" r:id="rId9"/>
    <p:sldId id="293" r:id="rId10"/>
    <p:sldId id="294" r:id="rId11"/>
    <p:sldId id="295" r:id="rId12"/>
    <p:sldId id="302" r:id="rId13"/>
    <p:sldId id="292" r:id="rId14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E7B"/>
    <a:srgbClr val="FF6600"/>
    <a:srgbClr val="339933"/>
    <a:srgbClr val="006600"/>
    <a:srgbClr val="5E9263"/>
    <a:srgbClr val="73A578"/>
    <a:srgbClr val="12DE34"/>
    <a:srgbClr val="5AB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8" autoAdjust="0"/>
    <p:restoredTop sz="94652" autoAdjust="0"/>
  </p:normalViewPr>
  <p:slideViewPr>
    <p:cSldViewPr>
      <p:cViewPr>
        <p:scale>
          <a:sx n="80" d="100"/>
          <a:sy n="80" d="100"/>
        </p:scale>
        <p:origin x="-2568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23902007960872E-2"/>
          <c:y val="0.14267908017908021"/>
          <c:w val="0.89255189255190071"/>
          <c:h val="0.63325455077404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Заготовка древесины</c:v>
                </c:pt>
              </c:strCache>
            </c:strRef>
          </c:tx>
          <c:spPr>
            <a:solidFill>
              <a:srgbClr val="7EC234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B830E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10.7</c:v>
                </c:pt>
                <c:pt idx="1">
                  <c:v>12.2</c:v>
                </c:pt>
                <c:pt idx="2">
                  <c:v>13.4</c:v>
                </c:pt>
                <c:pt idx="3">
                  <c:v>17</c:v>
                </c:pt>
                <c:pt idx="4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F6-47A2-B417-DBE403A6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9047424"/>
        <c:axId val="61094656"/>
      </c:barChart>
      <c:catAx>
        <c:axId val="13904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61094656"/>
        <c:crosses val="autoZero"/>
        <c:auto val="1"/>
        <c:lblAlgn val="ctr"/>
        <c:lblOffset val="100"/>
        <c:noMultiLvlLbl val="0"/>
      </c:catAx>
      <c:valAx>
        <c:axId val="61094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9047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2008 год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7A-4D07-8EF9-2270484E78E3}"/>
              </c:ext>
            </c:extLst>
          </c:dPt>
          <c:dPt>
            <c:idx val="1"/>
            <c:bubble3D val="0"/>
            <c:spPr>
              <a:solidFill>
                <a:srgbClr val="0B830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7A-4D07-8EF9-2270484E78E3}"/>
              </c:ext>
            </c:extLst>
          </c:dPt>
          <c:dLbls>
            <c:dLbl>
              <c:idx val="0"/>
              <c:layout>
                <c:manualLayout>
                  <c:x val="-4.1120702352349048E-2"/>
                  <c:y val="0.1485793289137339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A-4D07-8EF9-2270484E78E3}"/>
                </c:ext>
              </c:extLst>
            </c:dLbl>
            <c:dLbl>
              <c:idx val="1"/>
              <c:layout>
                <c:manualLayout>
                  <c:x val="0.18197027972889884"/>
                  <c:y val="-0.25666113488435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A-4D07-8EF9-2270484E7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Вологодская область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1.8</c:v>
                </c:pt>
                <c:pt idx="1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7A-4D07-8EF9-2270484E7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rgbClr val="FFFFFF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2008 год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22-4463-B81D-8CDB3804997D}"/>
              </c:ext>
            </c:extLst>
          </c:dPt>
          <c:dPt>
            <c:idx val="1"/>
            <c:bubble3D val="0"/>
            <c:spPr>
              <a:solidFill>
                <a:srgbClr val="0B830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22-4463-B81D-8CDB3804997D}"/>
              </c:ext>
            </c:extLst>
          </c:dPt>
          <c:dLbls>
            <c:dLbl>
              <c:idx val="0"/>
              <c:layout>
                <c:manualLayout>
                  <c:x val="-6.1047703297818806E-2"/>
                  <c:y val="0.15314518339041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22-4463-B81D-8CDB3804997D}"/>
                </c:ext>
              </c:extLst>
            </c:dLbl>
            <c:dLbl>
              <c:idx val="1"/>
              <c:layout>
                <c:manualLayout>
                  <c:x val="0.18197027972889884"/>
                  <c:y val="-0.25666113488435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22-4463-B81D-8CDB38049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Вологодская область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354</c:v>
                </c:pt>
                <c:pt idx="1">
                  <c:v>4482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22-4463-B81D-8CDB38049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rgbClr val="FFFFFF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2008 год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2F-4D5D-8648-061F8CA12DFD}"/>
              </c:ext>
            </c:extLst>
          </c:dPt>
          <c:dPt>
            <c:idx val="1"/>
            <c:bubble3D val="0"/>
            <c:spPr>
              <a:solidFill>
                <a:srgbClr val="0B830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2F-4D5D-8648-061F8CA12DFD}"/>
              </c:ext>
            </c:extLst>
          </c:dPt>
          <c:dLbls>
            <c:dLbl>
              <c:idx val="0"/>
              <c:layout>
                <c:manualLayout>
                  <c:x val="-0.13372748485486499"/>
                  <c:y val="0.16265426044089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2F-4D5D-8648-061F8CA12DFD}"/>
                </c:ext>
              </c:extLst>
            </c:dLbl>
            <c:dLbl>
              <c:idx val="1"/>
              <c:layout>
                <c:manualLayout>
                  <c:x val="0.18197027972889884"/>
                  <c:y val="-0.25666113488435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2F-4D5D-8648-061F8CA12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Вологодская область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59</c:v>
                </c:pt>
                <c:pt idx="1">
                  <c:v>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2F-4D5D-8648-061F8CA12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rgbClr val="FFFFFF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DE-415F-ACA2-9E8CEBFD8E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DE-415F-ACA2-9E8CEBFD8E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DE-415F-ACA2-9E8CEBFD8E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DE-415F-ACA2-9E8CEBFD8E2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DE-415F-ACA2-9E8CEBFD8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Европа</c:v>
                </c:pt>
                <c:pt idx="1">
                  <c:v>Азия</c:v>
                </c:pt>
                <c:pt idx="2">
                  <c:v>Ближ. Восток</c:v>
                </c:pt>
                <c:pt idx="3">
                  <c:v>СНГ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0.27</c:v>
                </c:pt>
                <c:pt idx="2">
                  <c:v>0.12</c:v>
                </c:pt>
                <c:pt idx="3">
                  <c:v>0.12</c:v>
                </c:pt>
                <c:pt idx="4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9DE-415F-ACA2-9E8CEBFD8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79.099999999999994</c:v>
                </c:pt>
                <c:pt idx="1">
                  <c:v>38.4</c:v>
                </c:pt>
                <c:pt idx="2">
                  <c:v>16.8</c:v>
                </c:pt>
                <c:pt idx="3">
                  <c:v>13.2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59808"/>
        <c:axId val="139172608"/>
      </c:barChart>
      <c:catAx>
        <c:axId val="5835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ru-RU"/>
          </a:p>
        </c:txPr>
        <c:crossAx val="139172608"/>
        <c:crosses val="autoZero"/>
        <c:auto val="1"/>
        <c:lblAlgn val="ctr"/>
        <c:lblOffset val="100"/>
        <c:noMultiLvlLbl val="0"/>
      </c:catAx>
      <c:valAx>
        <c:axId val="13917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ru-RU"/>
          </a:p>
        </c:txPr>
        <c:crossAx val="583598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46000"/>
      </a:schemeClr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C6FD657-3E27-425B-98AB-CE91C5453D5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CF64F58-668F-4C37-98D1-2D2EEB19E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5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fld id="{4A58698D-A5C4-434F-A7A2-85FAABFEE621}" type="datetimeFigureOut">
              <a:rPr lang="ru-RU"/>
              <a:pPr>
                <a:defRPr/>
              </a:pPr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801"/>
            <a:ext cx="5389240" cy="443849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25B94192-D860-4F2B-962E-72C205E59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65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6C45A-579A-4938-8A0F-110D832FE2F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94192-D860-4F2B-962E-72C205E5978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2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680D-983A-1A42-BC8D-14E2D82BF53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7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680D-983A-1A42-BC8D-14E2D82BF53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7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5A2-65C1-4331-9D99-8958A92131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11B6-8879-4C3C-8464-D1E0A71A78C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4577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3B3A-62FB-46ED-AF2D-55DACC6B701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5054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A3D5-825F-4D6D-A67C-0CF8CE7D912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4167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942C-3850-4653-BAC6-9D4B5FDDA79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0614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B30F-0011-46E5-B5CA-3A4FF8DC10E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6938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68A7-BFCF-4BBA-B1FC-120AFE79DC8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4162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8BE4-7E18-4212-A7E2-121DB339CB4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9890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0E7D2-3CD2-4D7C-A4F5-F62FA11F720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4537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F24D6-6AB9-496F-9315-6655419677D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302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1391-B003-4B0A-9771-7F7F0E47905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5088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68FC-CE63-4DDB-8F1E-D09D4BA99E3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3992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D2011F-A0C7-42CB-8023-383423F2B7F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1.jf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s://static.mvd.ru/upload/site38/document_images/4(39)-800x600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75" y="5705476"/>
            <a:ext cx="1687500" cy="11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klhri.ru/images/lesnoj-kodeks-1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76" y="0"/>
            <a:ext cx="2547764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72000" y="0"/>
            <a:ext cx="1714500" cy="2286000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00" y="0"/>
            <a:ext cx="1714500" cy="2286000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2286000"/>
            <a:ext cx="1714500" cy="2286000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143000" y="5715002"/>
            <a:ext cx="6858000" cy="110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147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0" idx="0"/>
          </p:cNvCxnSpPr>
          <p:nvPr/>
        </p:nvCxnSpPr>
        <p:spPr>
          <a:xfrm>
            <a:off x="54292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575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857500" y="2286000"/>
            <a:ext cx="857250" cy="2286000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143000" y="3429000"/>
            <a:ext cx="2571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714750" y="0"/>
            <a:ext cx="85725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143000" y="1143000"/>
            <a:ext cx="685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143000" y="3434994"/>
            <a:ext cx="17145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0002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001600" y="5705476"/>
            <a:ext cx="85725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447772" y="931"/>
            <a:ext cx="85725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14375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rot="5400000">
            <a:off x="3571875" y="142875"/>
            <a:ext cx="1143000" cy="857250"/>
          </a:xfrm>
          <a:prstGeom prst="rect">
            <a:avLst/>
          </a:prstGeom>
          <a:solidFill>
            <a:srgbClr val="101F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57500" y="2308195"/>
            <a:ext cx="5143500" cy="2274862"/>
          </a:xfrm>
          <a:prstGeom prst="rect">
            <a:avLst/>
          </a:prstGeom>
          <a:solidFill>
            <a:srgbClr val="0B83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a typeface="SimSun-ExtB" panose="02010609060101010101" pitchFamily="49" charset="-122"/>
            </a:endParaRPr>
          </a:p>
          <a:p>
            <a:pPr algn="ctr"/>
            <a:r>
              <a:rPr lang="ru-RU" sz="2800" b="1" dirty="0" smtClean="0"/>
              <a:t>О кадровом потенциале лесного комплекса области  и системе подготовки кадров для отрасли</a:t>
            </a:r>
            <a:endParaRPr lang="ru-RU" sz="2800" b="1" dirty="0">
              <a:ea typeface="SimSun-ExtB" panose="02010609060101010101" pitchFamily="49" charset="-122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2714625" y="5857875"/>
            <a:ext cx="1143000" cy="857250"/>
          </a:xfrm>
          <a:prstGeom prst="rect">
            <a:avLst/>
          </a:prstGeom>
          <a:solidFill>
            <a:srgbClr val="101F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1000125" y="2428875"/>
            <a:ext cx="1143000" cy="857250"/>
          </a:xfrm>
          <a:prstGeom prst="rect">
            <a:avLst/>
          </a:prstGeom>
          <a:solidFill>
            <a:srgbClr val="101F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43000" y="4577528"/>
            <a:ext cx="85725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5286375" y="5857875"/>
            <a:ext cx="1143000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3571875" y="4725932"/>
            <a:ext cx="1143000" cy="8572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1000125" y="5857875"/>
            <a:ext cx="1143000" cy="8572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4429125" y="143806"/>
            <a:ext cx="1143000" cy="8572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3571875" y="1285875"/>
            <a:ext cx="1143000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1857375" y="2428875"/>
            <a:ext cx="1143000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7000875" y="1286806"/>
            <a:ext cx="1143000" cy="85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6143625" y="145231"/>
            <a:ext cx="1143000" cy="857250"/>
          </a:xfrm>
          <a:prstGeom prst="rect">
            <a:avLst/>
          </a:prstGeom>
          <a:solidFill>
            <a:srgbClr val="101F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857375" y="4720403"/>
            <a:ext cx="1143000" cy="857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 rot="5400000">
            <a:off x="4422467" y="4743687"/>
            <a:ext cx="1143000" cy="857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140281" y="4570200"/>
            <a:ext cx="857250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7" name="Picture 15" descr="5297_1"/>
          <p:cNvPicPr>
            <a:picLocks noChangeAspect="1" noChangeArrowheads="1"/>
          </p:cNvPicPr>
          <p:nvPr/>
        </p:nvPicPr>
        <p:blipFill rotWithShape="1">
          <a:blip r:embed="rId9" cstate="print"/>
          <a:srcRect t="7480" r="32766" b="5905"/>
          <a:stretch/>
        </p:blipFill>
        <p:spPr bwMode="auto">
          <a:xfrm>
            <a:off x="6286500" y="1142100"/>
            <a:ext cx="857250" cy="114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" name="Рисунок 29" descr="https://les.khabkrai.ru/photos/199_x92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r="13168"/>
          <a:stretch/>
        </p:blipFill>
        <p:spPr bwMode="auto">
          <a:xfrm>
            <a:off x="6290733" y="4597428"/>
            <a:ext cx="1701000" cy="226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4562397" y="4597426"/>
            <a:ext cx="9604" cy="22510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http://www.news29.ru/media.data/news/26217/1fb4cd36aef8b847bd78bc8589c2daca.jpg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r="15816"/>
          <a:stretch/>
        </p:blipFill>
        <p:spPr bwMode="auto">
          <a:xfrm>
            <a:off x="5422619" y="4583057"/>
            <a:ext cx="8586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s421127.vk.me/v421127344/2d3e/jM6Hlk5Nsw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/>
          <a:stretch/>
        </p:blipFill>
        <p:spPr bwMode="auto">
          <a:xfrm>
            <a:off x="2858850" y="4570200"/>
            <a:ext cx="8559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newsy-world.ru/uploads/posts/2015-03/142529376311014129091.jpeg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r="36162"/>
          <a:stretch/>
        </p:blipFill>
        <p:spPr bwMode="auto">
          <a:xfrm>
            <a:off x="4574885" y="1142250"/>
            <a:ext cx="8586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rweek.ru/wp-content/uploads/2015/12/les0.jpg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r="11728"/>
          <a:stretch/>
        </p:blipFill>
        <p:spPr bwMode="auto">
          <a:xfrm>
            <a:off x="5436906" y="11549"/>
            <a:ext cx="858600" cy="11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A4F5423C-F1BB-46DD-ABAB-FCADB8B6885C}"/>
              </a:ext>
            </a:extLst>
          </p:cNvPr>
          <p:cNvSpPr/>
          <p:nvPr/>
        </p:nvSpPr>
        <p:spPr>
          <a:xfrm rot="5400000">
            <a:off x="137327" y="3568915"/>
            <a:ext cx="1143000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CE311BE2-2F3E-497F-936F-F5D10FA72122}"/>
              </a:ext>
            </a:extLst>
          </p:cNvPr>
          <p:cNvSpPr/>
          <p:nvPr/>
        </p:nvSpPr>
        <p:spPr>
          <a:xfrm rot="5400000">
            <a:off x="7862009" y="2442932"/>
            <a:ext cx="1143000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A4DDD41F-54D2-4E51-8E75-7BFC06E1C59E}"/>
              </a:ext>
            </a:extLst>
          </p:cNvPr>
          <p:cNvSpPr/>
          <p:nvPr/>
        </p:nvSpPr>
        <p:spPr>
          <a:xfrm rot="5400000">
            <a:off x="145782" y="134599"/>
            <a:ext cx="1143000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0ACB370-2A0A-4AE0-B079-414ECA8ADD3C}"/>
              </a:ext>
            </a:extLst>
          </p:cNvPr>
          <p:cNvSpPr/>
          <p:nvPr/>
        </p:nvSpPr>
        <p:spPr>
          <a:xfrm rot="5400000">
            <a:off x="137327" y="4716354"/>
            <a:ext cx="1143000" cy="857250"/>
          </a:xfrm>
          <a:prstGeom prst="rect">
            <a:avLst/>
          </a:prstGeom>
          <a:solidFill>
            <a:srgbClr val="101F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455E253B-B50C-4CA3-A4A5-171BC3B5E47E}"/>
              </a:ext>
            </a:extLst>
          </p:cNvPr>
          <p:cNvSpPr/>
          <p:nvPr/>
        </p:nvSpPr>
        <p:spPr>
          <a:xfrm rot="5400000">
            <a:off x="7862009" y="1282176"/>
            <a:ext cx="1143000" cy="857250"/>
          </a:xfrm>
          <a:prstGeom prst="rect">
            <a:avLst/>
          </a:prstGeom>
          <a:solidFill>
            <a:srgbClr val="101F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AC01F578-4008-48EC-A0B7-0896983AB851}"/>
              </a:ext>
            </a:extLst>
          </p:cNvPr>
          <p:cNvSpPr/>
          <p:nvPr/>
        </p:nvSpPr>
        <p:spPr>
          <a:xfrm rot="5400000">
            <a:off x="7857570" y="141005"/>
            <a:ext cx="1143000" cy="857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D372386F-3B52-49C5-8DF8-223166F69DBA}"/>
              </a:ext>
            </a:extLst>
          </p:cNvPr>
          <p:cNvSpPr/>
          <p:nvPr/>
        </p:nvSpPr>
        <p:spPr>
          <a:xfrm rot="5400000">
            <a:off x="135107" y="1287704"/>
            <a:ext cx="1143000" cy="857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725AB1AD-A983-4A20-A457-0DA1799DB26D}"/>
              </a:ext>
            </a:extLst>
          </p:cNvPr>
          <p:cNvSpPr/>
          <p:nvPr/>
        </p:nvSpPr>
        <p:spPr>
          <a:xfrm rot="5400000">
            <a:off x="7865893" y="3591070"/>
            <a:ext cx="1143000" cy="857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58E4FF25-0613-4FC3-9EC8-3F6B0694C87A}"/>
              </a:ext>
            </a:extLst>
          </p:cNvPr>
          <p:cNvSpPr/>
          <p:nvPr/>
        </p:nvSpPr>
        <p:spPr>
          <a:xfrm rot="5400000">
            <a:off x="136772" y="5865233"/>
            <a:ext cx="1143000" cy="857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04972E84-65C6-40BB-A606-2DB196DD00FF}"/>
              </a:ext>
            </a:extLst>
          </p:cNvPr>
          <p:cNvSpPr/>
          <p:nvPr/>
        </p:nvSpPr>
        <p:spPr>
          <a:xfrm>
            <a:off x="286306" y="2308195"/>
            <a:ext cx="853077" cy="1104605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A311A52B-9B9C-4B70-95D0-0D33CC9F3B7A}"/>
              </a:ext>
            </a:extLst>
          </p:cNvPr>
          <p:cNvSpPr/>
          <p:nvPr/>
        </p:nvSpPr>
        <p:spPr>
          <a:xfrm>
            <a:off x="8017645" y="4617869"/>
            <a:ext cx="846419" cy="1113483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AC80E8BD-F226-4593-B2AE-403B66773161}"/>
              </a:ext>
            </a:extLst>
          </p:cNvPr>
          <p:cNvSpPr/>
          <p:nvPr/>
        </p:nvSpPr>
        <p:spPr>
          <a:xfrm rot="5400000">
            <a:off x="7869222" y="5877110"/>
            <a:ext cx="1143000" cy="857250"/>
          </a:xfrm>
          <a:prstGeom prst="rect">
            <a:avLst/>
          </a:prstGeom>
          <a:solidFill>
            <a:srgbClr val="101F4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6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0" y="-100013"/>
            <a:ext cx="916502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" y="0"/>
            <a:ext cx="925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СИСТЕМА МОНИТОРИНГА ЛЕСОПОЖАРНОЙ ОБСТАНОВКИ</a:t>
            </a:r>
            <a:endParaRPr lang="ru-RU" sz="2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 descr="https://www.ritmeurasia.org/upl/news_image/orig/ho/bj/oo/g2/hobjoog2w5m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5" y="1452371"/>
            <a:ext cx="1714499" cy="14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62970" y="3320384"/>
            <a:ext cx="1371785" cy="1466393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0" tIns="45711" rIns="91420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РДС ДЛК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(круглосуточно)</a:t>
            </a:r>
            <a:endParaRPr lang="en-US" sz="1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29" descr="https://les.khabkrai.ru/photos/199_x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r="13168"/>
          <a:stretch>
            <a:fillRect/>
          </a:stretch>
        </p:blipFill>
        <p:spPr bwMode="auto">
          <a:xfrm>
            <a:off x="4991103" y="932813"/>
            <a:ext cx="1073057" cy="97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967518" y="1892533"/>
            <a:ext cx="21137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839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маршрута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наземного патрулирования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протяженностью более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тыс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км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84475" y="1306880"/>
            <a:ext cx="125498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маршрутов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авиапатрулирования,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протяженностью более 3 тыс. км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-123237" y="734992"/>
            <a:ext cx="25886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космического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лесных пожаров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ИСДМ-Рослесхоз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68879" y="736538"/>
            <a:ext cx="2509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Активное авиапатрулирование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72595" y="606017"/>
            <a:ext cx="2224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Наземное патрулирование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avatars.mds.yandex.net/get-zen_doc/1872852/pub_5cbdeaea70da470224cb85cc_5cbdeff24500ff00b30ab5b5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79" y="1098200"/>
            <a:ext cx="1105895" cy="90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78" y="2063308"/>
            <a:ext cx="1103090" cy="8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282810" y="548680"/>
            <a:ext cx="2456651" cy="2514358"/>
          </a:xfrm>
          <a:prstGeom prst="roundRect">
            <a:avLst/>
          </a:prstGeom>
          <a:noFill/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27614" y="548680"/>
            <a:ext cx="2253681" cy="2514361"/>
          </a:xfrm>
          <a:prstGeom prst="roundRect">
            <a:avLst/>
          </a:prstGeom>
          <a:noFill/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11200" y="548681"/>
            <a:ext cx="2046213" cy="2514359"/>
          </a:xfrm>
          <a:prstGeom prst="roundRect">
            <a:avLst/>
          </a:prstGeom>
          <a:noFill/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5" y="5324981"/>
            <a:ext cx="16094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ФДС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(федеральная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диспетчерская служба)</a:t>
            </a:r>
          </a:p>
        </p:txBody>
      </p:sp>
      <p:cxnSp>
        <p:nvCxnSpPr>
          <p:cNvPr id="4109" name="Прямая со стрелкой 4108"/>
          <p:cNvCxnSpPr/>
          <p:nvPr/>
        </p:nvCxnSpPr>
        <p:spPr>
          <a:xfrm flipV="1">
            <a:off x="5051883" y="3200401"/>
            <a:ext cx="805992" cy="845388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 flipV="1">
            <a:off x="1482208" y="3169859"/>
            <a:ext cx="2089130" cy="875930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890680" y="4128828"/>
            <a:ext cx="2680658" cy="993476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2724105" y="4261462"/>
            <a:ext cx="847237" cy="918637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5098218" y="4261449"/>
            <a:ext cx="1132217" cy="918636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051889" y="4128828"/>
            <a:ext cx="3099601" cy="993476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3914236" y="4810004"/>
            <a:ext cx="0" cy="393318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4348862" y="3063038"/>
            <a:ext cx="0" cy="301031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31" name="Группа 4130"/>
          <p:cNvGrpSpPr/>
          <p:nvPr/>
        </p:nvGrpSpPr>
        <p:grpSpPr>
          <a:xfrm>
            <a:off x="94178" y="5276701"/>
            <a:ext cx="9033296" cy="1429143"/>
            <a:chOff x="138324" y="5262048"/>
            <a:chExt cx="12044395" cy="1429143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38324" y="5310328"/>
              <a:ext cx="1837950" cy="1306860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6167019" y="5310328"/>
              <a:ext cx="1859687" cy="1324033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TextBox 3"/>
            <p:cNvSpPr txBox="1">
              <a:spLocks noChangeArrowheads="1"/>
            </p:cNvSpPr>
            <p:nvPr/>
          </p:nvSpPr>
          <p:spPr bwMode="auto">
            <a:xfrm>
              <a:off x="6025905" y="5380793"/>
              <a:ext cx="2145927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ДСЛ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(диспетчерские службы лесничеств ДЛК)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8196694" y="5310328"/>
              <a:ext cx="1996678" cy="1324643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TextBox 3"/>
            <p:cNvSpPr txBox="1">
              <a:spLocks noChangeArrowheads="1"/>
            </p:cNvSpPr>
            <p:nvPr/>
          </p:nvSpPr>
          <p:spPr bwMode="auto">
            <a:xfrm>
              <a:off x="8180184" y="5367752"/>
              <a:ext cx="202969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ЕДДС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(единые диспетчерские службы районов области)</a:t>
              </a: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2138888" y="5310328"/>
              <a:ext cx="1973832" cy="1306859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TextBox 3"/>
            <p:cNvSpPr txBox="1">
              <a:spLocks noChangeArrowheads="1"/>
            </p:cNvSpPr>
            <p:nvPr/>
          </p:nvSpPr>
          <p:spPr bwMode="auto">
            <a:xfrm>
              <a:off x="2063784" y="5262048"/>
              <a:ext cx="2145927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РДС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(региональные диспетчерские службы соседних субъектов)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10377577" y="5310328"/>
              <a:ext cx="1730518" cy="1324643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TextBox 3"/>
            <p:cNvSpPr txBox="1">
              <a:spLocks noChangeArrowheads="1"/>
            </p:cNvSpPr>
            <p:nvPr/>
          </p:nvSpPr>
          <p:spPr bwMode="auto">
            <a:xfrm>
              <a:off x="10302952" y="5596237"/>
              <a:ext cx="1879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Граждане</a:t>
              </a:r>
              <a:endPara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4317576" y="5319089"/>
              <a:ext cx="1673308" cy="1298100"/>
            </a:xfrm>
            <a:prstGeom prst="roundRect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TextBox 3"/>
            <p:cNvSpPr txBox="1">
              <a:spLocks noChangeArrowheads="1"/>
            </p:cNvSpPr>
            <p:nvPr/>
          </p:nvSpPr>
          <p:spPr bwMode="auto">
            <a:xfrm>
              <a:off x="4039153" y="5617958"/>
              <a:ext cx="214592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МЧС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2" name="Прямая со стрелкой 111"/>
          <p:cNvCxnSpPr/>
          <p:nvPr/>
        </p:nvCxnSpPr>
        <p:spPr>
          <a:xfrm>
            <a:off x="4908430" y="4810004"/>
            <a:ext cx="0" cy="393318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7193945" y="548682"/>
            <a:ext cx="1877567" cy="2529037"/>
          </a:xfrm>
          <a:prstGeom prst="roundRect">
            <a:avLst/>
          </a:prstGeom>
          <a:noFill/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1" y="1105866"/>
            <a:ext cx="1728787" cy="179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77867" y="728856"/>
            <a:ext cx="17661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Видеомониторинг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5204472" y="3200401"/>
            <a:ext cx="2682228" cy="874872"/>
          </a:xfrm>
          <a:prstGeom prst="straightConnector1">
            <a:avLst/>
          </a:prstGeom>
          <a:ln w="28575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7"/>
          <p:cNvSpPr txBox="1">
            <a:spLocks noChangeArrowheads="1"/>
          </p:cNvSpPr>
          <p:nvPr/>
        </p:nvSpPr>
        <p:spPr bwMode="auto">
          <a:xfrm>
            <a:off x="8388350" y="6381750"/>
            <a:ext cx="43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latin typeface="Calibri" pitchFamily="34" charset="0"/>
                <a:cs typeface="Calibri" pitchFamily="34" charset="0"/>
              </a:rPr>
              <a:t>6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0" y="-100013"/>
            <a:ext cx="916502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258" y="3542342"/>
            <a:ext cx="3551048" cy="296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33" y="42390"/>
            <a:ext cx="805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СИСТЕМА ВИДЕОМОНИТОРИНГА ЛЕСНЫХ ПОЖАРОВ</a:t>
            </a:r>
            <a:endParaRPr lang="ru-RU" sz="2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4" name="Picture 2" descr="http://nn-news.net/img/20180705/864df8278d0b4a809845cb3baadc2b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769" y="664597"/>
            <a:ext cx="2451538" cy="25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87533" y="3075757"/>
            <a:ext cx="5430345" cy="3231524"/>
            <a:chOff x="116708" y="509109"/>
            <a:chExt cx="7451056" cy="323152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8" y="605133"/>
              <a:ext cx="1616842" cy="313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33552" y="509109"/>
              <a:ext cx="5834212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Оборудование</a:t>
              </a:r>
              <a:r>
                <a: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- 38 камер видеонаблюдения - дальность до 35 км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разрешение 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HDTV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1920*1080</a:t>
              </a: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- 32-кратный оптический зум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возможность ручного управления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Программное обеспечение</a:t>
              </a:r>
              <a:r>
                <a: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автоматическое оповещение о пожаре (фото с места пожара,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нахождение пожара на карте, координаты пожара,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точность до 150 м.)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оличество пользователей не ограничено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оператор может повернуть камеру в нужном направлении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2291" y="1268760"/>
            <a:ext cx="6398995" cy="1739332"/>
            <a:chOff x="116708" y="3886200"/>
            <a:chExt cx="7088135" cy="1739332"/>
          </a:xfrm>
        </p:grpSpPr>
        <p:sp>
          <p:nvSpPr>
            <p:cNvPr id="17" name="TextBox 16"/>
            <p:cNvSpPr txBox="1"/>
            <p:nvPr/>
          </p:nvSpPr>
          <p:spPr>
            <a:xfrm>
              <a:off x="116708" y="3886200"/>
              <a:ext cx="7088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Цель создания системы видеомониторинга лесных пожаров</a:t>
              </a:r>
              <a:r>
                <a: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6822" y="4425203"/>
              <a:ext cx="69879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Обнаружение лесных, торфяных и объектовых пожаров на ранней стадии</a:t>
              </a:r>
              <a:r>
                <a:rPr lang="en-US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повышение безопасности жизни граждан и объектов экономики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экономия финансовых ресурсов за счет тушения пожаров на ранней стадии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- снижение причиненного ущерба за счет тушения пожаров на малых площадях</a:t>
              </a:r>
            </a:p>
          </p:txBody>
        </p:sp>
      </p:grp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8460432" y="6508911"/>
            <a:ext cx="43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latin typeface="Calibri" pitchFamily="34" charset="0"/>
                <a:cs typeface="Calibri" pitchFamily="34" charset="0"/>
              </a:rPr>
              <a:t>7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41"/>
          <p:cNvGrpSpPr>
            <a:grpSpLocks/>
          </p:cNvGrpSpPr>
          <p:nvPr/>
        </p:nvGrpSpPr>
        <p:grpSpPr bwMode="auto">
          <a:xfrm>
            <a:off x="109974" y="891856"/>
            <a:ext cx="8661627" cy="4517692"/>
            <a:chOff x="109018" y="652932"/>
            <a:chExt cx="6294207" cy="3246353"/>
          </a:xfrm>
        </p:grpSpPr>
        <p:pic>
          <p:nvPicPr>
            <p:cNvPr id="35" name="Picture 2" descr="https://www.rstradehouse.com/img/regions/vologda_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8" y="652932"/>
              <a:ext cx="6294207" cy="3246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Скругленный прямоугольник 40"/>
            <p:cNvSpPr>
              <a:spLocks noChangeAspect="1"/>
            </p:cNvSpPr>
            <p:nvPr/>
          </p:nvSpPr>
          <p:spPr>
            <a:xfrm>
              <a:off x="1415387" y="3083191"/>
              <a:ext cx="837225" cy="248298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Череповецкий техникум</a:t>
              </a:r>
              <a:endParaRPr lang="ru-RU" sz="11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>
              <a:spLocks noChangeAspect="1"/>
            </p:cNvSpPr>
            <p:nvPr/>
          </p:nvSpPr>
          <p:spPr>
            <a:xfrm>
              <a:off x="5320384" y="1253486"/>
              <a:ext cx="856723" cy="253673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Великоустюгский техникум</a:t>
              </a:r>
              <a:endParaRPr lang="ru-RU" sz="11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55"/>
            <p:cNvSpPr>
              <a:spLocks noChangeAspect="1"/>
            </p:cNvSpPr>
            <p:nvPr/>
          </p:nvSpPr>
          <p:spPr>
            <a:xfrm>
              <a:off x="911930" y="1388088"/>
              <a:ext cx="687137" cy="238143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Вытегорский техникум</a:t>
              </a:r>
              <a:endParaRPr lang="ru-RU" sz="11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Скругленный прямоугольник 63"/>
            <p:cNvSpPr>
              <a:spLocks noChangeAspect="1"/>
            </p:cNvSpPr>
            <p:nvPr/>
          </p:nvSpPr>
          <p:spPr>
            <a:xfrm>
              <a:off x="525835" y="3243057"/>
              <a:ext cx="729664" cy="243942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Устюженский </a:t>
              </a:r>
              <a:r>
                <a:rPr lang="ru-RU" sz="1100" b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11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ехникум</a:t>
              </a:r>
              <a:endParaRPr lang="ru-RU" sz="11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-31522"/>
            <a:ext cx="8352928" cy="5802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кадров для лесопромышленного комплекса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31113" y="476672"/>
            <a:ext cx="8440489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Номер слайда 1">
            <a:extLst>
              <a:ext uri="{FF2B5EF4-FFF2-40B4-BE49-F238E27FC236}">
                <a16:creationId xmlns="" xmlns:a16="http://schemas.microsoft.com/office/drawing/2014/main" id="{6D9C8067-2FE3-436D-B523-749CC1EF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070" y="6356351"/>
            <a:ext cx="2057400" cy="365125"/>
          </a:xfrm>
        </p:spPr>
        <p:txBody>
          <a:bodyPr/>
          <a:lstStyle/>
          <a:p>
            <a:fld id="{E4FE80C3-7952-4414-BE17-6314168CCAF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6" name="Скругленный прямоугольник 75"/>
          <p:cNvSpPr>
            <a:spLocks noChangeAspect="1"/>
          </p:cNvSpPr>
          <p:nvPr/>
        </p:nvSpPr>
        <p:spPr bwMode="auto">
          <a:xfrm>
            <a:off x="3707904" y="3501008"/>
            <a:ext cx="1152128" cy="345537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Сокольский техникум</a:t>
            </a:r>
            <a:endParaRPr lang="ru-RU" sz="11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>
            <a:spLocks noChangeAspect="1"/>
          </p:cNvSpPr>
          <p:nvPr/>
        </p:nvSpPr>
        <p:spPr bwMode="auto">
          <a:xfrm>
            <a:off x="3287418" y="4140059"/>
            <a:ext cx="996550" cy="634194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ВГМХА</a:t>
            </a:r>
            <a:endParaRPr lang="ru-RU" sz="1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>
            <a:spLocks noChangeAspect="1"/>
          </p:cNvSpPr>
          <p:nvPr/>
        </p:nvSpPr>
        <p:spPr bwMode="auto">
          <a:xfrm>
            <a:off x="4227616" y="5848502"/>
            <a:ext cx="996550" cy="634194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МФ МГТУ им. Баумана</a:t>
            </a:r>
            <a:endParaRPr lang="ru-RU" sz="1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>
            <a:spLocks noChangeAspect="1"/>
          </p:cNvSpPr>
          <p:nvPr/>
        </p:nvSpPr>
        <p:spPr bwMode="auto">
          <a:xfrm>
            <a:off x="0" y="2636912"/>
            <a:ext cx="996550" cy="634194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СПб им. Кирова</a:t>
            </a:r>
            <a:endParaRPr lang="ru-RU" sz="1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>
            <a:spLocks noChangeAspect="1"/>
          </p:cNvSpPr>
          <p:nvPr/>
        </p:nvSpPr>
        <p:spPr bwMode="auto">
          <a:xfrm>
            <a:off x="8147450" y="2954381"/>
            <a:ext cx="996550" cy="634194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endParaRPr lang="ru-RU" sz="1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siblos.ru/sites/default/files/content/novosti/leshoz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6" y="-42415"/>
            <a:ext cx="1116124" cy="1275569"/>
          </a:xfrm>
          <a:prstGeom prst="rect">
            <a:avLst/>
          </a:prstGeom>
          <a:noFill/>
        </p:spPr>
      </p:pic>
      <p:pic>
        <p:nvPicPr>
          <p:cNvPr id="7" name="Рисунок 6" descr="логотип_,tp yflgbcb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460"/>
            <a:ext cx="1188505" cy="118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188" y="1460550"/>
            <a:ext cx="7921625" cy="355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ru-RU" sz="240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Благодарю   за 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30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7384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1149" y="274207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ЛЕСНЫЕ РЕСУРСЫ и ЛЕСОПОЛЬЗОВАНИЕ В ВОЛОГОДСКОЙ ОБЛАСТИ</a:t>
            </a:r>
            <a:endParaRPr lang="ru-RU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Рисунок 2"/>
          <p:cNvPicPr>
            <a:picLocks noChangeAspect="1" noChangeArrowheads="1"/>
          </p:cNvPicPr>
          <p:nvPr/>
        </p:nvPicPr>
        <p:blipFill>
          <a:blip r:embed="rId4" cstate="print"/>
          <a:srcRect t="9944" b="4982"/>
          <a:stretch>
            <a:fillRect/>
          </a:stretch>
        </p:blipFill>
        <p:spPr bwMode="auto">
          <a:xfrm>
            <a:off x="179512" y="2738436"/>
            <a:ext cx="692948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79512" y="1196752"/>
            <a:ext cx="1835696" cy="144016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36699"/>
              </a:gs>
              <a:gs pos="100000">
                <a:srgbClr val="22436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bg1"/>
                </a:solidFill>
              </a:rPr>
              <a:t>Площадь земель лесного фонда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11,5 </a:t>
            </a:r>
            <a:endParaRPr lang="ru-RU" altLang="ru-RU" sz="20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chemeClr val="bg1"/>
                </a:solidFill>
              </a:rPr>
              <a:t>млн. га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979712" y="1196752"/>
            <a:ext cx="1656184" cy="144016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C0000"/>
              </a:gs>
              <a:gs pos="100000">
                <a:srgbClr val="8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 sz="1400" dirty="0">
                <a:solidFill>
                  <a:schemeClr val="bg1"/>
                </a:solidFill>
              </a:rPr>
              <a:t>Общий запас древесины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1,54 </a:t>
            </a:r>
            <a:r>
              <a:rPr lang="ru-RU" altLang="ru-RU" sz="2000" dirty="0">
                <a:solidFill>
                  <a:schemeClr val="bg1"/>
                </a:solidFill>
              </a:rPr>
              <a:t>млрд. куб. м 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ru-RU" altLang="ru-RU" sz="800" dirty="0">
              <a:solidFill>
                <a:schemeClr val="bg1"/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3635896" y="1196752"/>
            <a:ext cx="1584176" cy="144016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684789"/>
              </a:gs>
              <a:gs pos="100000">
                <a:srgbClr val="442E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 sz="1400" dirty="0">
                <a:solidFill>
                  <a:schemeClr val="bg1"/>
                </a:solidFill>
              </a:rPr>
              <a:t>Расчетная 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 sz="1400" dirty="0">
                <a:solidFill>
                  <a:schemeClr val="bg1"/>
                </a:solidFill>
              </a:rPr>
              <a:t>лесосека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29 млн.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куб</a:t>
            </a:r>
            <a:r>
              <a:rPr lang="ru-RU" altLang="ru-RU" sz="2000" dirty="0">
                <a:solidFill>
                  <a:schemeClr val="bg1"/>
                </a:solidFill>
              </a:rPr>
              <a:t>. м</a:t>
            </a: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220072" y="1196752"/>
            <a:ext cx="1919837" cy="144586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8080"/>
              </a:gs>
              <a:gs pos="100000">
                <a:srgbClr val="00616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bg1"/>
                </a:solidFill>
              </a:rPr>
              <a:t>Объем заготовки древесины за </a:t>
            </a:r>
            <a:r>
              <a:rPr lang="ru-RU" altLang="ru-RU" sz="1400" dirty="0" smtClean="0">
                <a:solidFill>
                  <a:schemeClr val="bg1"/>
                </a:solidFill>
              </a:rPr>
              <a:t>2021г</a:t>
            </a:r>
            <a:r>
              <a:rPr lang="ru-RU" altLang="ru-RU" sz="1400" dirty="0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18,1 </a:t>
            </a:r>
            <a:r>
              <a:rPr lang="ru-RU" altLang="ru-RU" sz="2000" dirty="0">
                <a:solidFill>
                  <a:schemeClr val="bg1"/>
                </a:solidFill>
              </a:rPr>
              <a:t>млн. </a:t>
            </a:r>
            <a:endParaRPr lang="ru-RU" altLang="ru-RU" sz="20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куб</a:t>
            </a:r>
            <a:r>
              <a:rPr lang="ru-RU" altLang="ru-RU" sz="2000" dirty="0">
                <a:solidFill>
                  <a:schemeClr val="bg1"/>
                </a:solidFill>
              </a:rPr>
              <a:t>. м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139910" y="1196752"/>
            <a:ext cx="1996154" cy="144586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xtLst/>
        </p:spPr>
        <p:txBody>
          <a:bodyPr/>
          <a:lstStyle>
            <a:lvl1pPr eaLnBrk="0" hangingPunct="0">
              <a:defRPr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bg1"/>
                </a:solidFill>
              </a:rPr>
              <a:t>Прогноз по заготовке </a:t>
            </a:r>
            <a:r>
              <a:rPr lang="ru-RU" altLang="ru-RU" sz="1400" dirty="0">
                <a:solidFill>
                  <a:schemeClr val="bg1"/>
                </a:solidFill>
              </a:rPr>
              <a:t>древесины </a:t>
            </a:r>
            <a:r>
              <a:rPr lang="ru-RU" altLang="ru-RU" sz="1400" dirty="0" smtClean="0">
                <a:solidFill>
                  <a:schemeClr val="bg1"/>
                </a:solidFill>
              </a:rPr>
              <a:t>в 2022г</a:t>
            </a:r>
            <a:r>
              <a:rPr lang="ru-RU" altLang="ru-RU" sz="1400" dirty="0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12,6 </a:t>
            </a:r>
            <a:r>
              <a:rPr lang="ru-RU" altLang="ru-RU" dirty="0">
                <a:solidFill>
                  <a:schemeClr val="bg1"/>
                </a:solidFill>
              </a:rPr>
              <a:t>млн. 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bg1"/>
                </a:solidFill>
              </a:rPr>
              <a:t>куб</a:t>
            </a:r>
            <a:r>
              <a:rPr lang="ru-RU" altLang="ru-RU" dirty="0">
                <a:solidFill>
                  <a:schemeClr val="bg1"/>
                </a:solidFill>
              </a:rPr>
              <a:t>. м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7884368" y="270892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7174323" y="3501008"/>
            <a:ext cx="1996154" cy="100811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xtLst/>
        </p:spPr>
        <p:txBody>
          <a:bodyPr/>
          <a:lstStyle>
            <a:lvl1pPr eaLnBrk="0" hangingPunct="0">
              <a:defRPr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bg1"/>
                </a:solidFill>
              </a:rPr>
              <a:t>Снижение объемов заготовки </a:t>
            </a:r>
            <a:r>
              <a:rPr lang="ru-RU" altLang="ru-RU" sz="1400" dirty="0">
                <a:solidFill>
                  <a:schemeClr val="bg1"/>
                </a:solidFill>
              </a:rPr>
              <a:t>древесины </a:t>
            </a:r>
            <a:r>
              <a:rPr lang="ru-RU" altLang="ru-RU" sz="1400" dirty="0" smtClean="0">
                <a:solidFill>
                  <a:schemeClr val="bg1"/>
                </a:solidFill>
              </a:rPr>
              <a:t>за 2022 год на 5,5 </a:t>
            </a:r>
            <a:r>
              <a:rPr lang="ru-RU" altLang="ru-RU" sz="1400" dirty="0">
                <a:solidFill>
                  <a:schemeClr val="bg1"/>
                </a:solidFill>
              </a:rPr>
              <a:t>млн. </a:t>
            </a:r>
            <a:endParaRPr lang="ru-RU" altLang="ru-RU" sz="14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bg1"/>
                </a:solidFill>
              </a:rPr>
              <a:t>куб</a:t>
            </a:r>
            <a:r>
              <a:rPr lang="ru-RU" altLang="ru-RU" sz="1400" dirty="0">
                <a:solidFill>
                  <a:schemeClr val="bg1"/>
                </a:solidFill>
              </a:rPr>
              <a:t>. </a:t>
            </a:r>
            <a:r>
              <a:rPr lang="ru-RU" altLang="ru-RU" sz="1400" dirty="0" smtClean="0">
                <a:solidFill>
                  <a:schemeClr val="bg1"/>
                </a:solidFill>
              </a:rPr>
              <a:t>м (на 30%)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189503" y="5373216"/>
            <a:ext cx="1846993" cy="86409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xtLst/>
        </p:spPr>
        <p:txBody>
          <a:bodyPr/>
          <a:lstStyle>
            <a:lvl1pPr eaLnBrk="0" hangingPunct="0">
              <a:defRPr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solidFill>
                  <a:srgbClr val="FF0000"/>
                </a:solidFill>
              </a:rPr>
              <a:t>Невыполнение показателя ФГП: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solidFill>
                  <a:srgbClr val="FF0000"/>
                </a:solidFill>
              </a:rPr>
              <a:t>План 54,6%,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400" dirty="0" smtClean="0">
                <a:solidFill>
                  <a:srgbClr val="FF0000"/>
                </a:solidFill>
              </a:rPr>
              <a:t>Оценка 43,4%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884368" y="4581128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483768" y="2738436"/>
            <a:ext cx="230425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лесов,</a:t>
            </a:r>
          </a:p>
          <a:p>
            <a:pPr eaLnBrk="1" hangingPunct="1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переданная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аренду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 7,25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 (63%)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8388350" y="6381750"/>
            <a:ext cx="43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latin typeface="Calibri" pitchFamily="34" charset="0"/>
                <a:cs typeface="Calibri" pitchFamily="34" charset="0"/>
              </a:rPr>
              <a:t>2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592169772"/>
              </p:ext>
            </p:extLst>
          </p:nvPr>
        </p:nvGraphicFramePr>
        <p:xfrm>
          <a:off x="4937792" y="4812913"/>
          <a:ext cx="3480884" cy="214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8" name="Line 13"/>
          <p:cNvSpPr>
            <a:spLocks noChangeShapeType="1"/>
          </p:cNvSpPr>
          <p:nvPr/>
        </p:nvSpPr>
        <p:spPr bwMode="auto">
          <a:xfrm>
            <a:off x="4701801" y="102825"/>
            <a:ext cx="0" cy="2089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0" name="Line 52"/>
          <p:cNvSpPr>
            <a:spLocks noChangeShapeType="1"/>
          </p:cNvSpPr>
          <p:nvPr/>
        </p:nvSpPr>
        <p:spPr bwMode="auto">
          <a:xfrm>
            <a:off x="5485699" y="535817"/>
            <a:ext cx="0" cy="33131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7" name="Text Box 33"/>
          <p:cNvSpPr txBox="1">
            <a:spLocks noChangeArrowheads="1"/>
          </p:cNvSpPr>
          <p:nvPr/>
        </p:nvSpPr>
        <p:spPr bwMode="auto">
          <a:xfrm>
            <a:off x="1120216" y="4156771"/>
            <a:ext cx="1126331" cy="8802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libri" panose="020F0502020204030204" pitchFamily="34" charset="0"/>
              </a:rPr>
              <a:t>Площадь лесного фонда области</a:t>
            </a:r>
          </a:p>
        </p:txBody>
      </p:sp>
      <p:sp>
        <p:nvSpPr>
          <p:cNvPr id="128" name="Text Box 34"/>
          <p:cNvSpPr txBox="1">
            <a:spLocks noChangeArrowheads="1"/>
          </p:cNvSpPr>
          <p:nvPr/>
        </p:nvSpPr>
        <p:spPr bwMode="auto">
          <a:xfrm>
            <a:off x="2998744" y="4089097"/>
            <a:ext cx="1482577" cy="8802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libri" panose="020F0502020204030204" pitchFamily="34" charset="0"/>
              </a:rPr>
              <a:t>Переработка древесины внутри области</a:t>
            </a:r>
          </a:p>
        </p:txBody>
      </p:sp>
      <p:sp>
        <p:nvSpPr>
          <p:cNvPr id="129" name="Text Box 35"/>
          <p:cNvSpPr txBox="1">
            <a:spLocks noChangeArrowheads="1"/>
          </p:cNvSpPr>
          <p:nvPr/>
        </p:nvSpPr>
        <p:spPr bwMode="auto">
          <a:xfrm>
            <a:off x="1138106" y="5408751"/>
            <a:ext cx="1009650" cy="6832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libri" panose="020F0502020204030204" pitchFamily="34" charset="0"/>
              </a:rPr>
              <a:t>Расчетная лесосека</a:t>
            </a:r>
          </a:p>
        </p:txBody>
      </p:sp>
      <p:sp>
        <p:nvSpPr>
          <p:cNvPr id="130" name="Text Box 36"/>
          <p:cNvSpPr txBox="1">
            <a:spLocks noChangeArrowheads="1"/>
          </p:cNvSpPr>
          <p:nvPr/>
        </p:nvSpPr>
        <p:spPr bwMode="auto">
          <a:xfrm>
            <a:off x="3041834" y="5250546"/>
            <a:ext cx="1028700" cy="8802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libri" panose="020F0502020204030204" pitchFamily="34" charset="0"/>
              </a:rPr>
              <a:t>Общий запас древесины</a:t>
            </a:r>
          </a:p>
        </p:txBody>
      </p:sp>
      <p:sp>
        <p:nvSpPr>
          <p:cNvPr id="131" name="Oval 5"/>
          <p:cNvSpPr>
            <a:spLocks noChangeAspect="1" noChangeArrowheads="1"/>
          </p:cNvSpPr>
          <p:nvPr/>
        </p:nvSpPr>
        <p:spPr bwMode="auto">
          <a:xfrm>
            <a:off x="329364" y="4042888"/>
            <a:ext cx="762197" cy="1008000"/>
          </a:xfrm>
          <a:prstGeom prst="ellipse">
            <a:avLst/>
          </a:prstGeom>
          <a:solidFill>
            <a:srgbClr val="0B830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  <a:r>
              <a:rPr lang="ru-RU" alt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,7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млн</a:t>
            </a:r>
            <a:r>
              <a:rPr lang="ru-RU" alt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 га</a:t>
            </a:r>
            <a:endParaRPr lang="ru-RU" altLang="ru-RU" sz="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val 5"/>
          <p:cNvSpPr>
            <a:spLocks noChangeAspect="1" noChangeArrowheads="1"/>
          </p:cNvSpPr>
          <p:nvPr/>
        </p:nvSpPr>
        <p:spPr bwMode="auto">
          <a:xfrm>
            <a:off x="2238762" y="4046732"/>
            <a:ext cx="762197" cy="1008000"/>
          </a:xfrm>
          <a:prstGeom prst="ellipse">
            <a:avLst/>
          </a:prstGeom>
          <a:solidFill>
            <a:srgbClr val="0B830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r>
              <a:rPr lang="ru-RU" alt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%</a:t>
            </a:r>
            <a:endParaRPr lang="ru-RU" altLang="ru-RU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Oval 5"/>
          <p:cNvSpPr>
            <a:spLocks noChangeAspect="1" noChangeArrowheads="1"/>
          </p:cNvSpPr>
          <p:nvPr/>
        </p:nvSpPr>
        <p:spPr bwMode="auto">
          <a:xfrm>
            <a:off x="319771" y="5215240"/>
            <a:ext cx="762197" cy="1008000"/>
          </a:xfrm>
          <a:prstGeom prst="ellipse">
            <a:avLst/>
          </a:prstGeom>
          <a:solidFill>
            <a:srgbClr val="0B830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29</a:t>
            </a:r>
            <a:endParaRPr lang="ru-RU" alt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млн</a:t>
            </a:r>
            <a:r>
              <a:rPr lang="ru-RU" alt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 м</a:t>
            </a:r>
            <a:r>
              <a:rPr lang="ru-RU" altLang="ru-RU" sz="14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ru-RU" altLang="ru-RU" sz="7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val 5"/>
          <p:cNvSpPr>
            <a:spLocks noChangeAspect="1" noChangeArrowheads="1"/>
          </p:cNvSpPr>
          <p:nvPr/>
        </p:nvSpPr>
        <p:spPr bwMode="auto">
          <a:xfrm>
            <a:off x="2227978" y="5198447"/>
            <a:ext cx="762197" cy="1008000"/>
          </a:xfrm>
          <a:prstGeom prst="ellipse">
            <a:avLst/>
          </a:prstGeom>
          <a:solidFill>
            <a:srgbClr val="0B830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1,6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млрд</a:t>
            </a:r>
            <a:r>
              <a:rPr lang="ru-RU" alt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 м</a:t>
            </a:r>
            <a:r>
              <a:rPr lang="ru-RU" altLang="ru-RU" sz="14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ru-RU" altLang="ru-RU" sz="7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9" name="Picture 28" descr="http://www.edu.severodvinsk.ru/after_school/obl_www/2013/work/shax/img/img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3564"/>
          <a:stretch>
            <a:fillRect/>
          </a:stretch>
        </p:blipFill>
        <p:spPr bwMode="auto">
          <a:xfrm>
            <a:off x="261012" y="793241"/>
            <a:ext cx="1848951" cy="117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22" descr="timber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r="10919" b="13753"/>
          <a:stretch>
            <a:fillRect/>
          </a:stretch>
        </p:blipFill>
        <p:spPr bwMode="auto">
          <a:xfrm>
            <a:off x="1874315" y="808826"/>
            <a:ext cx="1799273" cy="11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3" descr="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9" y="2313040"/>
            <a:ext cx="1848951" cy="15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4" descr="97-07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"/>
          <a:stretch>
            <a:fillRect/>
          </a:stretch>
        </p:blipFill>
        <p:spPr bwMode="auto">
          <a:xfrm>
            <a:off x="1878703" y="2294809"/>
            <a:ext cx="1799273" cy="15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Прямая со стрелкой 139"/>
          <p:cNvCxnSpPr/>
          <p:nvPr/>
        </p:nvCxnSpPr>
        <p:spPr>
          <a:xfrm flipV="1">
            <a:off x="5328084" y="4858924"/>
            <a:ext cx="2700300" cy="3916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36807" y="642181"/>
            <a:ext cx="4015613" cy="574347"/>
          </a:xfrm>
          <a:prstGeom prst="rect">
            <a:avLst/>
          </a:prstGeom>
          <a:solidFill>
            <a:srgbClr val="0B8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cap="all" dirty="0"/>
              <a:t>1 место в РФ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по интенсивности заготовки древесины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4360336" y="2666428"/>
            <a:ext cx="4015613" cy="576000"/>
          </a:xfrm>
          <a:prstGeom prst="rect">
            <a:avLst/>
          </a:prstGeom>
          <a:solidFill>
            <a:srgbClr val="0B8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cap="all" dirty="0"/>
              <a:t>3 место в РФ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по объему заготовки древесины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5560" y="4815419"/>
            <a:ext cx="555420" cy="47093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169%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9502" y="83665"/>
            <a:ext cx="826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ЛЕСНОЙ КОМПЛЕКС ВОЛОГОДСКОЙ ОБЛАСТИ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60132" y="5601809"/>
            <a:ext cx="1590855" cy="565146"/>
          </a:xfrm>
          <a:prstGeom prst="rect">
            <a:avLst/>
          </a:prstGeom>
          <a:solidFill>
            <a:srgbClr val="0B830E"/>
          </a:solidFill>
        </p:spPr>
        <p:txBody>
          <a:bodyPr wrap="square" tIns="36000" bIns="3600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Заготовка древесины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51704" y="5591471"/>
            <a:ext cx="496565" cy="325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tIns="36000" bIns="36000" anchor="ctr">
            <a:no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млн м³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/>
          </p:nvPr>
        </p:nvGraphicFramePr>
        <p:xfrm>
          <a:off x="4338814" y="1267642"/>
          <a:ext cx="4007211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940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B830E"/>
                          </a:solidFill>
                          <a:latin typeface="+mj-lt"/>
                        </a:rPr>
                        <a:t>1</a:t>
                      </a:r>
                      <a:endParaRPr lang="ru-RU" sz="1800" b="1" dirty="0">
                        <a:solidFill>
                          <a:srgbClr val="0B830E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  <a:endParaRPr lang="ru-RU" sz="1800" dirty="0">
                        <a:solidFill>
                          <a:srgbClr val="0B830E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kern="1200" dirty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1,7 м</a:t>
                      </a:r>
                      <a:r>
                        <a:rPr lang="ru-RU" sz="1800" b="1" kern="1200" baseline="30000" dirty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kern="1200" baseline="0" dirty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kern="1200" baseline="0" dirty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800" baseline="0" dirty="0">
                        <a:solidFill>
                          <a:srgbClr val="0B830E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1,4 м</a:t>
                      </a:r>
                      <a:r>
                        <a:rPr lang="ru-RU" sz="1600" baseline="300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/га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3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3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Кировская область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 м</a:t>
                      </a:r>
                      <a:r>
                        <a:rPr lang="ru-RU" sz="1600" baseline="300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/га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00119"/>
              </p:ext>
            </p:extLst>
          </p:nvPr>
        </p:nvGraphicFramePr>
        <p:xfrm>
          <a:off x="4325946" y="3218577"/>
          <a:ext cx="4026474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1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8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45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</a:rPr>
                        <a:t>30,5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 м</a:t>
                      </a:r>
                      <a:r>
                        <a:rPr lang="ru-RU" sz="1600" kern="1200" baseline="30000" dirty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5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25,3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 м</a:t>
                      </a:r>
                      <a:r>
                        <a:rPr lang="ru-RU" sz="1600" kern="1200" baseline="30000" dirty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9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B830E"/>
                          </a:solidFill>
                          <a:latin typeface="+mj-lt"/>
                        </a:rPr>
                        <a:t>3</a:t>
                      </a:r>
                      <a:endParaRPr lang="ru-RU" sz="1800" b="1" dirty="0">
                        <a:solidFill>
                          <a:srgbClr val="0B830E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  <a:endParaRPr lang="ru-RU" sz="1800" dirty="0">
                        <a:solidFill>
                          <a:srgbClr val="0B830E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solidFill>
                          <a:srgbClr val="0B830E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18,1 </a:t>
                      </a:r>
                      <a:r>
                        <a:rPr lang="ru-RU" sz="1800" b="1" kern="1200" dirty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млн м</a:t>
                      </a:r>
                      <a:r>
                        <a:rPr lang="ru-RU" sz="1800" b="1" kern="1200" baseline="30000" dirty="0">
                          <a:solidFill>
                            <a:srgbClr val="0B830E"/>
                          </a:solidFill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rgbClr val="0B830E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4" name="Line 25"/>
          <p:cNvSpPr>
            <a:spLocks noChangeShapeType="1"/>
          </p:cNvSpPr>
          <p:nvPr/>
        </p:nvSpPr>
        <p:spPr bwMode="auto">
          <a:xfrm>
            <a:off x="261012" y="1966101"/>
            <a:ext cx="36099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>
          <a:xfrm>
            <a:off x="6993398" y="6492876"/>
            <a:ext cx="2133600" cy="365125"/>
          </a:xfrm>
        </p:spPr>
        <p:txBody>
          <a:bodyPr/>
          <a:lstStyle/>
          <a:p>
            <a:fld id="{E8952791-6BD2-463E-A0BE-974C46AB30FA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1" name="Picture 28" descr="http://www.edu.severodvinsk.ru/after_school/obl_www/2013/work/shax/img/img14.jpg">
            <a:extLst>
              <a:ext uri="{FF2B5EF4-FFF2-40B4-BE49-F238E27FC236}">
                <a16:creationId xmlns:a16="http://schemas.microsoft.com/office/drawing/2014/main" xmlns="" id="{CD0AB6B9-2624-486E-94EE-A95EEBDB2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3564"/>
          <a:stretch>
            <a:fillRect/>
          </a:stretch>
        </p:blipFill>
        <p:spPr bwMode="auto">
          <a:xfrm>
            <a:off x="217048" y="1129035"/>
            <a:ext cx="1848951" cy="117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timber">
            <a:extLst>
              <a:ext uri="{FF2B5EF4-FFF2-40B4-BE49-F238E27FC236}">
                <a16:creationId xmlns:a16="http://schemas.microsoft.com/office/drawing/2014/main" xmlns="" id="{2D88525E-269D-41FF-94DD-10351029319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r="10919" b="13753"/>
          <a:stretch>
            <a:fillRect/>
          </a:stretch>
        </p:blipFill>
        <p:spPr bwMode="auto">
          <a:xfrm>
            <a:off x="1863934" y="764704"/>
            <a:ext cx="1799273" cy="11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26">
            <a:extLst>
              <a:ext uri="{FF2B5EF4-FFF2-40B4-BE49-F238E27FC236}">
                <a16:creationId xmlns:a16="http://schemas.microsoft.com/office/drawing/2014/main" xmlns="" id="{F4EDA068-971C-4208-95FF-94FAEDCE397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89438" y="2171067"/>
            <a:ext cx="2736737" cy="1225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" name="Picture 22" descr="timber">
            <a:extLst>
              <a:ext uri="{FF2B5EF4-FFF2-40B4-BE49-F238E27FC236}">
                <a16:creationId xmlns:a16="http://schemas.microsoft.com/office/drawing/2014/main" xmlns="" id="{9560AAA3-4033-44A0-8B6C-BDB64C9ED183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r="10919" b="13753"/>
          <a:stretch>
            <a:fillRect/>
          </a:stretch>
        </p:blipFill>
        <p:spPr bwMode="auto">
          <a:xfrm>
            <a:off x="1857806" y="1136121"/>
            <a:ext cx="1799273" cy="11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4336807" y="648827"/>
            <a:ext cx="4015613" cy="574347"/>
          </a:xfrm>
          <a:prstGeom prst="rect">
            <a:avLst/>
          </a:prstGeom>
          <a:solidFill>
            <a:srgbClr val="0B8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000" cap="all" dirty="0"/>
              <a:t>1 место в РФ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по интенсивности заготовки древесины</a:t>
            </a:r>
          </a:p>
        </p:txBody>
      </p:sp>
    </p:spTree>
    <p:extLst>
      <p:ext uri="{BB962C8B-B14F-4D97-AF65-F5344CB8AC3E}">
        <p14:creationId xmlns:p14="http://schemas.microsoft.com/office/powerpoint/2010/main" val="36961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5204aa6f9f112-doska-strogana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15947" r="14603" b="8105"/>
          <a:stretch>
            <a:fillRect/>
          </a:stretch>
        </p:blipFill>
        <p:spPr bwMode="auto">
          <a:xfrm>
            <a:off x="245584" y="1475303"/>
            <a:ext cx="663122" cy="7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971967" y="1524280"/>
            <a:ext cx="20338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chemeClr val="accent1"/>
                </a:solidFill>
                <a:latin typeface="Calibri" pitchFamily="34" charset="0"/>
              </a:rPr>
              <a:t>6% -</a:t>
            </a:r>
            <a:r>
              <a:rPr lang="ru-RU" altLang="ru-RU" baseline="30000" dirty="0" smtClean="0">
                <a:latin typeface="Calibri" pitchFamily="34" charset="0"/>
              </a:rPr>
              <a:t> </a:t>
            </a:r>
            <a:r>
              <a:rPr lang="ru-RU" altLang="ru-RU" dirty="0" smtClean="0">
                <a:latin typeface="Calibri" pitchFamily="34" charset="0"/>
              </a:rPr>
              <a:t>пиломатериалов производится в Вологодской области</a:t>
            </a:r>
            <a:endParaRPr lang="ru-RU" altLang="ru-RU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-34418" y="839922"/>
            <a:ext cx="9144000" cy="41345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Производится на территории Вологодской области</a:t>
            </a:r>
            <a:endParaRPr lang="ru-RU" altLang="ru-RU" sz="2400" baseline="30000" dirty="0">
              <a:latin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742" y="57922"/>
            <a:ext cx="9100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ЛЕСОПРОМЫШЛЕННЫЙ КОМПЛЕКС ВОЛОГОДСКОЙ ОБЛАСТИ</a:t>
            </a: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6975983" y="6443191"/>
            <a:ext cx="2133600" cy="365125"/>
          </a:xfrm>
        </p:spPr>
        <p:txBody>
          <a:bodyPr/>
          <a:lstStyle/>
          <a:p>
            <a:fld id="{E8952791-6BD2-463E-A0BE-974C46AB30F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9" name="Рисунок 110" descr="fanera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r="594" b="7652"/>
          <a:stretch>
            <a:fillRect/>
          </a:stretch>
        </p:blipFill>
        <p:spPr bwMode="auto">
          <a:xfrm>
            <a:off x="3383869" y="1524280"/>
            <a:ext cx="77271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295087" y="1496303"/>
            <a:ext cx="1962958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chemeClr val="accent1"/>
                </a:solidFill>
                <a:latin typeface="Calibri" pitchFamily="34" charset="0"/>
              </a:rPr>
              <a:t>8% - </a:t>
            </a:r>
            <a:r>
              <a:rPr lang="ru-RU" altLang="ru-RU" dirty="0" smtClean="0">
                <a:latin typeface="Calibri" pitchFamily="34" charset="0"/>
              </a:rPr>
              <a:t> фанеры производится в Вологодской области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898617346"/>
              </p:ext>
            </p:extLst>
          </p:nvPr>
        </p:nvGraphicFramePr>
        <p:xfrm>
          <a:off x="349679" y="2636912"/>
          <a:ext cx="2490032" cy="26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77145" y="2850537"/>
            <a:ext cx="789642" cy="27680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anose="020F0502020204030204" pitchFamily="34" charset="0"/>
              </a:rPr>
              <a:t>млн. </a:t>
            </a:r>
            <a:r>
              <a:rPr lang="ru-RU" altLang="ru-RU" sz="1800" dirty="0">
                <a:latin typeface="Calibri" panose="020F0502020204030204" pitchFamily="34" charset="0"/>
              </a:rPr>
              <a:t>м</a:t>
            </a:r>
            <a:r>
              <a:rPr lang="ru-RU" altLang="ru-RU" sz="1800" baseline="30000" dirty="0">
                <a:latin typeface="Calibri" panose="020F0502020204030204" pitchFamily="34" charset="0"/>
              </a:rPr>
              <a:t>3</a:t>
            </a: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73543214"/>
              </p:ext>
            </p:extLst>
          </p:nvPr>
        </p:nvGraphicFramePr>
        <p:xfrm>
          <a:off x="3371245" y="2561753"/>
          <a:ext cx="2490032" cy="26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3598711" y="2775378"/>
            <a:ext cx="789642" cy="27680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anose="020F0502020204030204" pitchFamily="34" charset="0"/>
              </a:rPr>
              <a:t>тыс. </a:t>
            </a:r>
            <a:r>
              <a:rPr lang="ru-RU" altLang="ru-RU" sz="1800" dirty="0">
                <a:latin typeface="Calibri" panose="020F0502020204030204" pitchFamily="34" charset="0"/>
              </a:rPr>
              <a:t>м</a:t>
            </a:r>
            <a:r>
              <a:rPr lang="ru-RU" altLang="ru-RU" sz="1800" baseline="30000" dirty="0">
                <a:latin typeface="Calibri" panose="020F0502020204030204" pitchFamily="34" charset="0"/>
              </a:rPr>
              <a:t>3</a:t>
            </a: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802327897"/>
              </p:ext>
            </p:extLst>
          </p:nvPr>
        </p:nvGraphicFramePr>
        <p:xfrm>
          <a:off x="6254324" y="2536734"/>
          <a:ext cx="2490032" cy="26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0" name="Picture 2" descr="https://images.ua.prom.st/2904706788_w640_h640_srub-bud-compan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26" y="1422384"/>
            <a:ext cx="864167" cy="10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7325717" y="1465955"/>
            <a:ext cx="19629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chemeClr val="accent1"/>
                </a:solidFill>
                <a:latin typeface="Calibri" pitchFamily="34" charset="0"/>
              </a:rPr>
              <a:t>23% - </a:t>
            </a:r>
            <a:r>
              <a:rPr lang="ru-RU" altLang="ru-RU" dirty="0" smtClean="0">
                <a:latin typeface="Calibri" pitchFamily="34" charset="0"/>
              </a:rPr>
              <a:t> деревянных домов производится в Вологодской области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919" y="4259818"/>
            <a:ext cx="53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B830E"/>
                </a:solidFill>
              </a:rPr>
              <a:t>РФ</a:t>
            </a:r>
            <a:endParaRPr lang="ru-RU" b="1" dirty="0">
              <a:solidFill>
                <a:srgbClr val="0B830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8896" y="2779798"/>
            <a:ext cx="52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ВО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12331" y="4174170"/>
            <a:ext cx="53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B830E"/>
                </a:solidFill>
              </a:rPr>
              <a:t>РФ</a:t>
            </a:r>
            <a:endParaRPr lang="ru-RU" b="1" dirty="0">
              <a:solidFill>
                <a:srgbClr val="0B830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9308" y="2694150"/>
            <a:ext cx="52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ВО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96160" y="4286411"/>
            <a:ext cx="53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B830E"/>
                </a:solidFill>
              </a:rPr>
              <a:t>РФ</a:t>
            </a:r>
            <a:endParaRPr lang="ru-RU" b="1" dirty="0">
              <a:solidFill>
                <a:srgbClr val="0B830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27225" y="2822580"/>
            <a:ext cx="52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ВО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6474628" y="2801826"/>
            <a:ext cx="789642" cy="27680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anose="020F0502020204030204" pitchFamily="34" charset="0"/>
              </a:rPr>
              <a:t>тыс. м</a:t>
            </a:r>
            <a:r>
              <a:rPr lang="ru-RU" altLang="ru-RU" sz="1800" baseline="30000" dirty="0" smtClean="0">
                <a:latin typeface="Calibri" panose="020F0502020204030204" pitchFamily="34" charset="0"/>
              </a:rPr>
              <a:t>2</a:t>
            </a:r>
            <a:endParaRPr lang="ru-RU" altLang="ru-RU" sz="1800" baseline="30000" dirty="0">
              <a:latin typeface="Calibri" panose="020F0502020204030204" pitchFamily="34" charset="0"/>
            </a:endParaRPr>
          </a:p>
        </p:txBody>
      </p:sp>
      <p:sp>
        <p:nvSpPr>
          <p:cNvPr id="34" name="Oval 5"/>
          <p:cNvSpPr>
            <a:spLocks noChangeAspect="1" noChangeArrowheads="1"/>
          </p:cNvSpPr>
          <p:nvPr/>
        </p:nvSpPr>
        <p:spPr bwMode="auto">
          <a:xfrm>
            <a:off x="317342" y="5733363"/>
            <a:ext cx="697286" cy="903912"/>
          </a:xfrm>
          <a:prstGeom prst="ellipse">
            <a:avLst/>
          </a:prstGeom>
          <a:solidFill>
            <a:srgbClr val="4081D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FFFFFF"/>
                </a:solidFill>
                <a:latin typeface="Calibri" pitchFamily="34" charset="0"/>
              </a:rPr>
              <a:t>32</a:t>
            </a:r>
            <a:endParaRPr lang="ru-RU" altLang="ru-RU" sz="2000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Calibri" pitchFamily="34" charset="0"/>
              </a:rPr>
              <a:t>млн </a:t>
            </a:r>
            <a:r>
              <a:rPr lang="ru-RU" altLang="ru-RU" sz="1200" dirty="0" smtClean="0">
                <a:solidFill>
                  <a:srgbClr val="FFFFFF"/>
                </a:solidFill>
                <a:latin typeface="Calibri" pitchFamily="34" charset="0"/>
              </a:rPr>
              <a:t>м</a:t>
            </a:r>
            <a:r>
              <a:rPr lang="ru-RU" altLang="ru-RU" sz="1200" baseline="300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altLang="ru-RU" sz="600" baseline="30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050884" y="5984336"/>
            <a:ext cx="129051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200" dirty="0">
                <a:latin typeface="Calibri" pitchFamily="34" charset="0"/>
              </a:rPr>
              <a:t>ОБЪЕМ ПРОИЗВОДСТВА </a:t>
            </a:r>
            <a:r>
              <a:rPr lang="ru-RU" sz="1200" dirty="0" smtClean="0">
                <a:latin typeface="Calibri" pitchFamily="34" charset="0"/>
              </a:rPr>
              <a:t>ДВП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2" name="Oval 5"/>
          <p:cNvSpPr>
            <a:spLocks noChangeAspect="1" noChangeArrowheads="1"/>
          </p:cNvSpPr>
          <p:nvPr/>
        </p:nvSpPr>
        <p:spPr bwMode="auto">
          <a:xfrm>
            <a:off x="4523521" y="5732912"/>
            <a:ext cx="702078" cy="910123"/>
          </a:xfrm>
          <a:prstGeom prst="ellipse">
            <a:avLst/>
          </a:prstGeom>
          <a:solidFill>
            <a:srgbClr val="4081D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FFFFFF"/>
                </a:solidFill>
                <a:latin typeface="Calibri" pitchFamily="34" charset="0"/>
              </a:rPr>
              <a:t>193</a:t>
            </a:r>
            <a:endParaRPr lang="ru-RU" altLang="ru-RU" sz="2000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 smtClean="0">
                <a:solidFill>
                  <a:srgbClr val="FFFFFF"/>
                </a:solidFill>
                <a:latin typeface="Calibri" pitchFamily="34" charset="0"/>
              </a:rPr>
              <a:t>тыс. тонн</a:t>
            </a:r>
            <a:endParaRPr lang="ru-RU" altLang="ru-RU" sz="600" baseline="30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Oval 5"/>
          <p:cNvSpPr>
            <a:spLocks noChangeAspect="1" noChangeArrowheads="1"/>
          </p:cNvSpPr>
          <p:nvPr/>
        </p:nvSpPr>
        <p:spPr bwMode="auto">
          <a:xfrm>
            <a:off x="6588408" y="5728758"/>
            <a:ext cx="690402" cy="894988"/>
          </a:xfrm>
          <a:prstGeom prst="ellipse">
            <a:avLst/>
          </a:prstGeom>
          <a:solidFill>
            <a:srgbClr val="4081D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FFFFFF"/>
                </a:solidFill>
                <a:latin typeface="Calibri" pitchFamily="34" charset="0"/>
              </a:rPr>
              <a:t>290</a:t>
            </a:r>
            <a:endParaRPr lang="ru-RU" altLang="ru-RU" sz="2000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 smtClean="0">
                <a:solidFill>
                  <a:srgbClr val="FFFFFF"/>
                </a:solidFill>
                <a:latin typeface="Calibri" pitchFamily="34" charset="0"/>
              </a:rPr>
              <a:t>тыс. тонн</a:t>
            </a:r>
            <a:endParaRPr lang="ru-RU" altLang="ru-RU" sz="600" baseline="30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7442833" y="5755816"/>
            <a:ext cx="1376225" cy="1449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200" dirty="0">
                <a:latin typeface="Calibri" pitchFamily="34" charset="0"/>
              </a:rPr>
              <a:t>ОБЪЕМ ПРОИЗВОДСТВА </a:t>
            </a:r>
            <a:endParaRPr lang="ru-RU" sz="12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>
                <a:latin typeface="Calibri" pitchFamily="34" charset="0"/>
              </a:rPr>
              <a:t>БУМАГИ И КАРТОНА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000" dirty="0">
                <a:latin typeface="Calibri" pitchFamily="34" charset="0"/>
              </a:rPr>
              <a:t>(тарный </a:t>
            </a:r>
            <a:r>
              <a:rPr lang="ru-RU" sz="1000" dirty="0" smtClean="0">
                <a:latin typeface="Calibri" pitchFamily="34" charset="0"/>
              </a:rPr>
              <a:t>картон, </a:t>
            </a:r>
            <a:r>
              <a:rPr lang="ru-RU" sz="1000" dirty="0" err="1" smtClean="0">
                <a:latin typeface="Calibri" pitchFamily="34" charset="0"/>
              </a:rPr>
              <a:t>гофрокартон</a:t>
            </a:r>
            <a:r>
              <a:rPr lang="ru-RU" sz="1000" dirty="0" smtClean="0">
                <a:latin typeface="Calibri" pitchFamily="34" charset="0"/>
              </a:rPr>
              <a:t>, </a:t>
            </a:r>
            <a:r>
              <a:rPr lang="ru-RU" sz="1000" dirty="0" err="1" smtClean="0">
                <a:latin typeface="Calibri" pitchFamily="34" charset="0"/>
              </a:rPr>
              <a:t>жиростойкий</a:t>
            </a:r>
            <a:r>
              <a:rPr lang="ru-RU" sz="1000" dirty="0" smtClean="0">
                <a:latin typeface="Calibri" pitchFamily="34" charset="0"/>
              </a:rPr>
              <a:t> </a:t>
            </a:r>
            <a:r>
              <a:rPr lang="ru-RU" sz="1000" dirty="0" err="1" smtClean="0">
                <a:latin typeface="Calibri" pitchFamily="34" charset="0"/>
              </a:rPr>
              <a:t>подпергамент</a:t>
            </a:r>
            <a:r>
              <a:rPr lang="ru-RU" sz="1000" dirty="0" smtClean="0">
                <a:latin typeface="Calibri" pitchFamily="34" charset="0"/>
              </a:rPr>
              <a:t>, мешочная бумага)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5276565" y="5880787"/>
            <a:ext cx="124571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200" dirty="0">
                <a:latin typeface="Calibri" pitchFamily="34" charset="0"/>
              </a:rPr>
              <a:t>ОБЪЕМ ПРОИЗВОДСТВА </a:t>
            </a:r>
            <a:endParaRPr lang="ru-RU" sz="12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>
                <a:latin typeface="Calibri" pitchFamily="34" charset="0"/>
              </a:rPr>
              <a:t>ПЕЛЛЕТ И БРИКЕТ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57" name="Oval 5"/>
          <p:cNvSpPr>
            <a:spLocks noChangeAspect="1" noChangeArrowheads="1"/>
          </p:cNvSpPr>
          <p:nvPr/>
        </p:nvSpPr>
        <p:spPr bwMode="auto">
          <a:xfrm>
            <a:off x="2283847" y="5724296"/>
            <a:ext cx="697286" cy="903912"/>
          </a:xfrm>
          <a:prstGeom prst="ellipse">
            <a:avLst/>
          </a:prstGeom>
          <a:solidFill>
            <a:srgbClr val="4081D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srgbClr val="FFFFFF"/>
                </a:solidFill>
                <a:latin typeface="Calibri" pitchFamily="34" charset="0"/>
              </a:rPr>
              <a:t>1050</a:t>
            </a:r>
            <a:endParaRPr lang="ru-RU" altLang="ru-RU" sz="2000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 smtClean="0">
                <a:solidFill>
                  <a:srgbClr val="FFFFFF"/>
                </a:solidFill>
                <a:latin typeface="Calibri" pitchFamily="34" charset="0"/>
              </a:rPr>
              <a:t>тыс. м</a:t>
            </a:r>
            <a:r>
              <a:rPr lang="ru-RU" altLang="ru-RU" sz="1200" baseline="30000" dirty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altLang="ru-RU" sz="600" baseline="30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065088" y="5915078"/>
            <a:ext cx="129051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200" dirty="0">
                <a:latin typeface="Calibri" pitchFamily="34" charset="0"/>
              </a:rPr>
              <a:t>ОБЪЕМ ПРОИЗВОДСТВА </a:t>
            </a:r>
            <a:r>
              <a:rPr lang="ru-RU" sz="1200" dirty="0" smtClean="0">
                <a:latin typeface="Calibri" pitchFamily="34" charset="0"/>
              </a:rPr>
              <a:t>ДСП</a:t>
            </a:r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2791-6BD2-463E-A0BE-974C46AB30F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502" y="83665"/>
            <a:ext cx="891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РАСПРЕДЕЛЕНИЕ ЭКСПОРТА, %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6876256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52791-6BD2-463E-A0BE-974C46AB30F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" name="Picture 6" descr="https://sdelai-lestnicu.ru/wp-content/uploads/3/a/7/3a7bb7cc27126de55bee71f1204b75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818"/>
            <a:ext cx="3221850" cy="26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233002" y="2623579"/>
            <a:ext cx="1809000" cy="241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60418243"/>
              </p:ext>
            </p:extLst>
          </p:nvPr>
        </p:nvGraphicFramePr>
        <p:xfrm>
          <a:off x="17531" y="1139322"/>
          <a:ext cx="6096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1868"/>
              </p:ext>
            </p:extLst>
          </p:nvPr>
        </p:nvGraphicFramePr>
        <p:xfrm>
          <a:off x="5054021" y="4017245"/>
          <a:ext cx="3935761" cy="28651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8415">
                  <a:extLst>
                    <a:ext uri="{9D8B030D-6E8A-4147-A177-3AD203B41FA5}">
                      <a16:colId xmlns="" xmlns:a16="http://schemas.microsoft.com/office/drawing/2014/main" val="2257047393"/>
                    </a:ext>
                  </a:extLst>
                </a:gridCol>
                <a:gridCol w="1417790">
                  <a:extLst>
                    <a:ext uri="{9D8B030D-6E8A-4147-A177-3AD203B41FA5}">
                      <a16:colId xmlns="" xmlns:a16="http://schemas.microsoft.com/office/drawing/2014/main" val="1557517528"/>
                    </a:ext>
                  </a:extLst>
                </a:gridCol>
                <a:gridCol w="702078">
                  <a:extLst>
                    <a:ext uri="{9D8B030D-6E8A-4147-A177-3AD203B41FA5}">
                      <a16:colId xmlns="" xmlns:a16="http://schemas.microsoft.com/office/drawing/2014/main" val="253172111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797438128"/>
                    </a:ext>
                  </a:extLst>
                </a:gridCol>
                <a:gridCol w="749406">
                  <a:extLst>
                    <a:ext uri="{9D8B030D-6E8A-4147-A177-3AD203B41FA5}">
                      <a16:colId xmlns="" xmlns:a16="http://schemas.microsoft.com/office/drawing/2014/main" val="900618362"/>
                    </a:ext>
                  </a:extLst>
                </a:gridCol>
              </a:tblGrid>
              <a:tr h="6790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Изм. пунктов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9401490"/>
                  </a:ext>
                </a:extLst>
              </a:tr>
              <a:tr h="301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Европа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</a:t>
                      </a:r>
                      <a:endParaRPr lang="ru-RU" sz="1600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</a:t>
                      </a:r>
                      <a:endParaRPr lang="ru-RU" sz="1600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-17</a:t>
                      </a:r>
                      <a:endParaRPr lang="ru-RU" sz="1600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1263369"/>
                  </a:ext>
                </a:extLst>
              </a:tr>
              <a:tr h="301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Азия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+11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164364582"/>
                  </a:ext>
                </a:extLst>
              </a:tr>
              <a:tr h="301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СНГ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+5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92085591"/>
                  </a:ext>
                </a:extLst>
              </a:tr>
              <a:tr h="4778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Ближний Восток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+3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202589163"/>
                  </a:ext>
                </a:extLst>
              </a:tr>
              <a:tr h="301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-1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313083615"/>
                  </a:ext>
                </a:extLst>
              </a:tr>
            </a:tbl>
          </a:graphicData>
        </a:graphic>
      </p:graphicFrame>
      <p:pic>
        <p:nvPicPr>
          <p:cNvPr id="15" name="Picture 4" descr="https://www.oilworld.ru/data/postfiles/312014/%D0%9E%D0%BF%D0%B5%D1%80%D0%B0%D1%82%D0%B8%D0%B2%D0%BD%D1%8B%D0%B9-%D0%BE%D0%B1%D0%B7%D0%BE%D1%80-%D0%BF%D0%BE-%D1%8D%D0%BA%D1%81%D0%BF%D0%BE%D1%80%D1%82%D1%83-%D0%BF%D1%80%D0%BE%D0%B4%D1%83%D0%BA%D1%86%D0%B8%D0%B8-%D0%90%D0%9F%D0%9A-02-08-2020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0" t="32083" r="2388" b="61257"/>
          <a:stretch/>
        </p:blipFill>
        <p:spPr bwMode="auto">
          <a:xfrm>
            <a:off x="8324760" y="5112788"/>
            <a:ext cx="216025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oilworld.ru/data/postfiles/312014/%D0%9E%D0%BF%D0%B5%D1%80%D0%B0%D1%82%D0%B8%D0%B2%D0%BD%D1%8B%D0%B9-%D0%BE%D0%B1%D0%B7%D0%BE%D1%80-%D0%BF%D0%BE-%D1%8D%D0%BA%D1%81%D0%BF%D0%BE%D1%80%D1%82%D1%83-%D0%BF%D1%80%D0%BE%D0%B4%D1%83%D0%BA%D1%86%D0%B8%D0%B8-%D0%90%D0%9F%D0%9A-02-08-2020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0" t="32083" r="2388" b="61257"/>
          <a:stretch/>
        </p:blipFill>
        <p:spPr bwMode="auto">
          <a:xfrm>
            <a:off x="8324760" y="5489720"/>
            <a:ext cx="216025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ww.oilworld.ru/data/postfiles/312014/%D0%9E%D0%BF%D0%B5%D1%80%D0%B0%D1%82%D0%B8%D0%B2%D0%BD%D1%8B%D0%B9-%D0%BE%D0%B1%D0%B7%D0%BE%D1%80-%D0%BF%D0%BE-%D1%8D%D0%BA%D1%81%D0%BF%D0%BE%D1%80%D1%82%D1%83-%D0%BF%D1%80%D0%BE%D0%B4%D1%83%D0%BA%D1%86%D0%B8%D0%B8-%D0%90%D0%9F%D0%9A-02-08-2020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0" t="32083" r="2388" b="61257"/>
          <a:stretch/>
        </p:blipFill>
        <p:spPr bwMode="auto">
          <a:xfrm>
            <a:off x="8324760" y="5836622"/>
            <a:ext cx="216025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95092" t="63346" r="2889" b="26644"/>
          <a:stretch/>
        </p:blipFill>
        <p:spPr>
          <a:xfrm>
            <a:off x="8324760" y="4752748"/>
            <a:ext cx="162018" cy="2160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95092" t="63346" r="2889" b="26644"/>
          <a:stretch/>
        </p:blipFill>
        <p:spPr>
          <a:xfrm>
            <a:off x="8342238" y="6165304"/>
            <a:ext cx="162018" cy="2160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512" y="413237"/>
            <a:ext cx="8692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Рейтинг стран по приобретению </a:t>
            </a:r>
            <a:r>
              <a:rPr lang="ru-RU" sz="1600" dirty="0" err="1" smtClean="0"/>
              <a:t>лесопродукции</a:t>
            </a:r>
            <a:r>
              <a:rPr lang="ru-RU" sz="1600" dirty="0" smtClean="0"/>
              <a:t> из Вологодской области в 2022 году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85502" y="3678691"/>
            <a:ext cx="2863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</a:t>
            </a:r>
            <a:r>
              <a:rPr lang="ru-RU" sz="1600" dirty="0" smtClean="0"/>
              <a:t>аспределение экспорта, %</a:t>
            </a:r>
            <a:endParaRPr lang="ru-RU" sz="16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00057"/>
              </p:ext>
            </p:extLst>
          </p:nvPr>
        </p:nvGraphicFramePr>
        <p:xfrm>
          <a:off x="5047473" y="802075"/>
          <a:ext cx="3935760" cy="28341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86446">
                  <a:extLst>
                    <a:ext uri="{9D8B030D-6E8A-4147-A177-3AD203B41FA5}">
                      <a16:colId xmlns="" xmlns:a16="http://schemas.microsoft.com/office/drawing/2014/main" val="1557517528"/>
                    </a:ext>
                  </a:extLst>
                </a:gridCol>
                <a:gridCol w="785596">
                  <a:extLst>
                    <a:ext uri="{9D8B030D-6E8A-4147-A177-3AD203B41FA5}">
                      <a16:colId xmlns="" xmlns:a16="http://schemas.microsoft.com/office/drawing/2014/main" val="2531721118"/>
                    </a:ext>
                  </a:extLst>
                </a:gridCol>
                <a:gridCol w="725165">
                  <a:extLst>
                    <a:ext uri="{9D8B030D-6E8A-4147-A177-3AD203B41FA5}">
                      <a16:colId xmlns="" xmlns:a16="http://schemas.microsoft.com/office/drawing/2014/main" val="797438128"/>
                    </a:ext>
                  </a:extLst>
                </a:gridCol>
                <a:gridCol w="838553">
                  <a:extLst>
                    <a:ext uri="{9D8B030D-6E8A-4147-A177-3AD203B41FA5}">
                      <a16:colId xmlns="" xmlns:a16="http://schemas.microsoft.com/office/drawing/2014/main" val="900618362"/>
                    </a:ext>
                  </a:extLst>
                </a:gridCol>
              </a:tblGrid>
              <a:tr h="633798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Место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Изм. Пунктов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9401490"/>
                  </a:ext>
                </a:extLst>
              </a:tr>
              <a:tr h="33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2516697"/>
                  </a:ext>
                </a:extLst>
              </a:tr>
              <a:tr h="186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Китай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Эстония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Египет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Финляндия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Италия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</a:p>
                    <a:p>
                      <a:pPr algn="ctr"/>
                      <a:r>
                        <a:rPr lang="ru-RU" sz="1600" dirty="0" smtClean="0"/>
                        <a:t>3</a:t>
                      </a:r>
                    </a:p>
                    <a:p>
                      <a:pPr algn="ctr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ru-RU" sz="1600" dirty="0" smtClean="0"/>
                        <a:t>4</a:t>
                      </a:r>
                    </a:p>
                    <a:p>
                      <a:pPr algn="ctr"/>
                      <a:r>
                        <a:rPr lang="ru-RU" sz="1600" dirty="0" smtClean="0"/>
                        <a:t>1</a:t>
                      </a:r>
                    </a:p>
                    <a:p>
                      <a:pPr algn="ctr"/>
                      <a:r>
                        <a:rPr lang="ru-RU" sz="1600" dirty="0" smtClean="0"/>
                        <a:t>6</a:t>
                      </a:r>
                    </a:p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</a:p>
                    <a:p>
                      <a:pPr algn="ctr"/>
                      <a:r>
                        <a:rPr lang="ru-RU" sz="1600" dirty="0" smtClean="0"/>
                        <a:t>2</a:t>
                      </a:r>
                    </a:p>
                    <a:p>
                      <a:pPr algn="ctr"/>
                      <a:r>
                        <a:rPr lang="ru-RU" sz="1600" dirty="0" smtClean="0"/>
                        <a:t>3</a:t>
                      </a:r>
                    </a:p>
                    <a:p>
                      <a:pPr algn="ctr"/>
                      <a:r>
                        <a:rPr lang="ru-RU" sz="1600" dirty="0" smtClean="0"/>
                        <a:t>4</a:t>
                      </a:r>
                    </a:p>
                    <a:p>
                      <a:pPr algn="ctr"/>
                      <a:r>
                        <a:rPr lang="ru-RU" sz="1600" dirty="0" smtClean="0"/>
                        <a:t>5</a:t>
                      </a:r>
                    </a:p>
                    <a:p>
                      <a:pPr algn="ctr"/>
                      <a:r>
                        <a:rPr lang="ru-RU" sz="1600" dirty="0" smtClean="0"/>
                        <a:t>6</a:t>
                      </a:r>
                    </a:p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+1</a:t>
                      </a:r>
                    </a:p>
                    <a:p>
                      <a:pPr algn="r"/>
                      <a:r>
                        <a:rPr lang="ru-RU" sz="1600" dirty="0" smtClean="0"/>
                        <a:t>+1</a:t>
                      </a:r>
                    </a:p>
                    <a:p>
                      <a:pPr algn="r"/>
                      <a:r>
                        <a:rPr lang="ru-RU" sz="1600" dirty="0" smtClean="0"/>
                        <a:t>+2</a:t>
                      </a:r>
                    </a:p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-4</a:t>
                      </a:r>
                    </a:p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+3</a:t>
                      </a:r>
                      <a:endParaRPr lang="ru-RU" sz="1600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1263369"/>
                  </a:ext>
                </a:extLst>
              </a:tr>
            </a:tbl>
          </a:graphicData>
        </a:graphic>
      </p:graphicFrame>
      <p:pic>
        <p:nvPicPr>
          <p:cNvPr id="29" name="Picture 4" descr="https://www.oilworld.ru/data/postfiles/312014/%D0%9E%D0%BF%D0%B5%D1%80%D0%B0%D1%82%D0%B8%D0%B2%D0%BD%D1%8B%D0%B9-%D0%BE%D0%B1%D0%B7%D0%BE%D1%80-%D0%BF%D0%BE-%D1%8D%D0%BA%D1%81%D0%BF%D0%BE%D1%80%D1%82%D1%83-%D0%BF%D1%80%D0%BE%D0%B4%D1%83%D0%BA%D1%86%D0%B8%D0%B8-%D0%90%D0%9F%D0%9A-02-08-2020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0" t="32083" r="2388" b="61257"/>
          <a:stretch/>
        </p:blipFill>
        <p:spPr bwMode="auto">
          <a:xfrm>
            <a:off x="8334285" y="1806007"/>
            <a:ext cx="216025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www.oilworld.ru/data/postfiles/312014/%D0%9E%D0%BF%D0%B5%D1%80%D0%B0%D1%82%D0%B8%D0%B2%D0%BD%D1%8B%D0%B9-%D0%BE%D0%B1%D0%B7%D0%BE%D1%80-%D0%BF%D0%BE-%D1%8D%D0%BA%D1%81%D0%BF%D0%BE%D1%80%D1%82%D1%83-%D0%BF%D1%80%D0%BE%D0%B4%D1%83%D0%BA%D1%86%D0%B8%D0%B8-%D0%90%D0%9F%D0%9A-02-08-2020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0" t="32083" r="2388" b="61257"/>
          <a:stretch/>
        </p:blipFill>
        <p:spPr bwMode="auto">
          <a:xfrm>
            <a:off x="8334941" y="2075149"/>
            <a:ext cx="216025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www.oilworld.ru/data/postfiles/312014/%D0%9E%D0%BF%D0%B5%D1%80%D0%B0%D1%82%D0%B8%D0%B2%D0%BD%D1%8B%D0%B9-%D0%BE%D0%B1%D0%B7%D0%BE%D1%80-%D0%BF%D0%BE-%D1%8D%D0%BA%D1%81%D0%BF%D0%BE%D1%80%D1%82%D1%83-%D0%BF%D1%80%D0%BE%D0%B4%D1%83%D0%BA%D1%86%D0%B8%D0%B8-%D0%90%D0%9F%D0%9A-02-08-2020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0" t="32083" r="2388" b="61257"/>
          <a:stretch/>
        </p:blipFill>
        <p:spPr bwMode="auto">
          <a:xfrm>
            <a:off x="8341326" y="2317904"/>
            <a:ext cx="216025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www.oilworld.ru/data/postfiles/312014/%D0%9E%D0%BF%D0%B5%D1%80%D0%B0%D1%82%D0%B8%D0%B2%D0%BD%D1%8B%D0%B9-%D0%BE%D0%B1%D0%B7%D0%BE%D1%80-%D0%BF%D0%BE-%D1%8D%D0%BA%D1%81%D0%BF%D0%BE%D1%80%D1%82%D1%83-%D0%BF%D1%80%D0%BE%D0%B4%D1%83%D0%BA%D1%86%D0%B8%D0%B8-%D0%90%D0%9F%D0%9A-02-08-2020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0" t="32083" r="2388" b="61257"/>
          <a:stretch/>
        </p:blipFill>
        <p:spPr bwMode="auto">
          <a:xfrm>
            <a:off x="8334942" y="3300219"/>
            <a:ext cx="216025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/>
          <a:srcRect l="95092" t="63346" r="2889" b="26644"/>
          <a:stretch/>
        </p:blipFill>
        <p:spPr>
          <a:xfrm>
            <a:off x="8342238" y="2801677"/>
            <a:ext cx="162018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6505356" y="59532"/>
            <a:ext cx="64867" cy="144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436778" y="104115"/>
            <a:ext cx="80810" cy="214824"/>
          </a:xfrm>
          <a:prstGeom prst="line">
            <a:avLst/>
          </a:prstGeom>
          <a:ln w="1206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78283" y="612907"/>
            <a:ext cx="80810" cy="214824"/>
          </a:xfrm>
          <a:prstGeom prst="line">
            <a:avLst/>
          </a:prstGeom>
          <a:ln w="1206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011" y="6001"/>
            <a:ext cx="9115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ПРИОРИТЕТНЫЕ ИНВЕСТИЦИОННЫЕ ПРОЕКТЫ В ОБЛАСТИ ОСВОЕНИЯ ЛЕСОВ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10400" y="6496681"/>
            <a:ext cx="2133600" cy="365125"/>
          </a:xfrm>
        </p:spPr>
        <p:txBody>
          <a:bodyPr/>
          <a:lstStyle/>
          <a:p>
            <a:fld id="{E8952791-6BD2-463E-A0BE-974C46AB30F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1384081" y="859432"/>
            <a:ext cx="2920868" cy="5410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в России по количеству инвестиционных проектов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4395368" y="859432"/>
            <a:ext cx="1956451" cy="5410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млрд рублей </a:t>
            </a:r>
            <a:r>
              <a:rPr lang="ru-RU" altLang="ru-RU" sz="1800" dirty="0" smtClean="0">
                <a:latin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</a:rPr>
              <a:t>инвестиций</a:t>
            </a:r>
          </a:p>
        </p:txBody>
      </p:sp>
      <p:sp>
        <p:nvSpPr>
          <p:cNvPr id="37" name="Oval 5"/>
          <p:cNvSpPr>
            <a:spLocks noChangeAspect="1" noChangeArrowheads="1"/>
          </p:cNvSpPr>
          <p:nvPr/>
        </p:nvSpPr>
        <p:spPr bwMode="auto">
          <a:xfrm>
            <a:off x="467544" y="584583"/>
            <a:ext cx="813637" cy="1076029"/>
          </a:xfrm>
          <a:prstGeom prst="ellipse">
            <a:avLst/>
          </a:prstGeom>
          <a:solidFill>
            <a:srgbClr val="0B830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ru-RU" altLang="ru-RU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val 5"/>
          <p:cNvSpPr>
            <a:spLocks noChangeAspect="1" noChangeArrowheads="1"/>
          </p:cNvSpPr>
          <p:nvPr/>
        </p:nvSpPr>
        <p:spPr bwMode="auto">
          <a:xfrm>
            <a:off x="3493528" y="593406"/>
            <a:ext cx="811421" cy="1073099"/>
          </a:xfrm>
          <a:prstGeom prst="ellipse">
            <a:avLst/>
          </a:prstGeom>
          <a:solidFill>
            <a:srgbClr val="0B830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36</a:t>
            </a:r>
            <a:endParaRPr lang="ru-RU" altLang="ru-RU" sz="8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val 5"/>
          <p:cNvSpPr>
            <a:spLocks noChangeAspect="1" noChangeArrowheads="1"/>
          </p:cNvSpPr>
          <p:nvPr/>
        </p:nvSpPr>
        <p:spPr bwMode="auto">
          <a:xfrm>
            <a:off x="6335970" y="599252"/>
            <a:ext cx="811421" cy="1073099"/>
          </a:xfrm>
          <a:prstGeom prst="ellipse">
            <a:avLst/>
          </a:prstGeom>
          <a:solidFill>
            <a:srgbClr val="0B830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5000</a:t>
            </a:r>
            <a:endParaRPr lang="ru-RU" altLang="ru-RU" sz="8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7224120" y="863079"/>
            <a:ext cx="2317439" cy="5410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создано новых </a:t>
            </a:r>
            <a:endParaRPr lang="ru-RU" altLang="ru-RU" sz="1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libri" panose="020F0502020204030204" pitchFamily="34" charset="0"/>
              </a:rPr>
              <a:t>рабочих </a:t>
            </a:r>
            <a:r>
              <a:rPr lang="ru-RU" altLang="ru-RU" sz="1800" dirty="0">
                <a:latin typeface="Calibri" panose="020F0502020204030204" pitchFamily="34" charset="0"/>
              </a:rPr>
              <a:t>мест</a:t>
            </a:r>
          </a:p>
        </p:txBody>
      </p:sp>
      <p:pic>
        <p:nvPicPr>
          <p:cNvPr id="1026" name="Picture 2" descr="https://dlk.gov35.ru/upload/doc/2022/06/%D0%9A%D0%B0%D1%80%D1%82%D0%B0%20%D0%9F%D0%98%D0%9F%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/>
          <a:stretch/>
        </p:blipFill>
        <p:spPr bwMode="auto">
          <a:xfrm>
            <a:off x="864182" y="1715972"/>
            <a:ext cx="7254954" cy="50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7">
            <a:extLst/>
          </p:cNvPr>
          <p:cNvSpPr>
            <a:spLocks noChangeArrowheads="1"/>
          </p:cNvSpPr>
          <p:nvPr/>
        </p:nvSpPr>
        <p:spPr bwMode="auto">
          <a:xfrm>
            <a:off x="828675" y="2767013"/>
            <a:ext cx="192246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>
                <a:latin typeface="Calibri" pitchFamily="34" charset="0"/>
                <a:cs typeface="Arial" charset="0"/>
              </a:rPr>
              <a:t>КОЛИЧЕСТВО</a:t>
            </a:r>
            <a:r>
              <a:rPr lang="ru-RU" sz="1400" dirty="0">
                <a:latin typeface="Calibri" pitchFamily="34" charset="0"/>
                <a:cs typeface="Arial" charset="0"/>
              </a:rPr>
              <a:t>, шт.</a:t>
            </a:r>
          </a:p>
        </p:txBody>
      </p:sp>
      <p:pic>
        <p:nvPicPr>
          <p:cNvPr id="9226" name="Рисунок 29" descr="https://les.khabkrai.ru/photos/199_x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r="13168"/>
          <a:stretch>
            <a:fillRect/>
          </a:stretch>
        </p:blipFill>
        <p:spPr bwMode="auto">
          <a:xfrm>
            <a:off x="6330950" y="4921250"/>
            <a:ext cx="20986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ttp://altailes.org/photos/data/images/e45b9c944334dc69511112dc7689b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 b="-2"/>
          <a:stretch>
            <a:fillRect/>
          </a:stretch>
        </p:blipFill>
        <p:spPr bwMode="auto">
          <a:xfrm>
            <a:off x="3576638" y="4921250"/>
            <a:ext cx="22733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https://dlk.gov35.ru/upload/iblock/55d/IMG_20200811_0917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-639" r="3880" b="25833"/>
          <a:stretch>
            <a:fillRect/>
          </a:stretch>
        </p:blipFill>
        <p:spPr bwMode="auto">
          <a:xfrm>
            <a:off x="538163" y="4911725"/>
            <a:ext cx="24574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2738" y="188913"/>
            <a:ext cx="8858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j-lt"/>
              </a:rPr>
              <a:t>БОРЬБА С НЕЗАКОННОЙ ЗАГОТОВКОЙ ДРЕВЕСИНЫ</a:t>
            </a:r>
          </a:p>
        </p:txBody>
      </p:sp>
      <p:sp>
        <p:nvSpPr>
          <p:cNvPr id="9231" name="Прямоугольник 1"/>
          <p:cNvSpPr>
            <a:spLocks noChangeArrowheads="1"/>
          </p:cNvSpPr>
          <p:nvPr/>
        </p:nvSpPr>
        <p:spPr bwMode="auto">
          <a:xfrm>
            <a:off x="2231779" y="2379663"/>
            <a:ext cx="22177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latin typeface="Calibri" pitchFamily="34" charset="0"/>
              </a:rPr>
              <a:t>НЕЗАКОННЫЕ РУБКИ</a:t>
            </a:r>
          </a:p>
        </p:txBody>
      </p:sp>
      <p:sp>
        <p:nvSpPr>
          <p:cNvPr id="9232" name="Text Box 35"/>
          <p:cNvSpPr txBox="1">
            <a:spLocks noChangeArrowheads="1"/>
          </p:cNvSpPr>
          <p:nvPr/>
        </p:nvSpPr>
        <p:spPr bwMode="auto">
          <a:xfrm>
            <a:off x="1455738" y="960438"/>
            <a:ext cx="2282825" cy="466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latin typeface="Calibri" pitchFamily="34" charset="0"/>
              </a:rPr>
              <a:t>Заготовлено древесины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latin typeface="Calibri" pitchFamily="34" charset="0"/>
              </a:rPr>
              <a:t>в </a:t>
            </a:r>
            <a:r>
              <a:rPr lang="ru-RU" altLang="ru-RU" sz="1500" b="1" dirty="0" smtClean="0">
                <a:latin typeface="Calibri" pitchFamily="34" charset="0"/>
              </a:rPr>
              <a:t>2021 </a:t>
            </a:r>
            <a:r>
              <a:rPr lang="ru-RU" altLang="ru-RU" sz="1500" b="1" dirty="0">
                <a:latin typeface="Calibri" pitchFamily="34" charset="0"/>
              </a:rPr>
              <a:t>году</a:t>
            </a:r>
          </a:p>
        </p:txBody>
      </p:sp>
      <p:sp>
        <p:nvSpPr>
          <p:cNvPr id="9233" name="Oval 5"/>
          <p:cNvSpPr>
            <a:spLocks noChangeAspect="1" noChangeArrowheads="1"/>
          </p:cNvSpPr>
          <p:nvPr/>
        </p:nvSpPr>
        <p:spPr bwMode="auto">
          <a:xfrm>
            <a:off x="395288" y="690563"/>
            <a:ext cx="1019175" cy="1009650"/>
          </a:xfrm>
          <a:prstGeom prst="ellipse">
            <a:avLst/>
          </a:prstGeom>
          <a:solidFill>
            <a:srgbClr val="0B830E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altLang="ru-RU" sz="2800" dirty="0" smtClean="0">
                <a:solidFill>
                  <a:schemeClr val="bg1"/>
                </a:solidFill>
                <a:latin typeface="Calibri" pitchFamily="34" charset="0"/>
              </a:rPr>
              <a:t>18,1</a:t>
            </a:r>
            <a:endParaRPr lang="ru-RU" altLang="ru-RU" sz="28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altLang="ru-RU" sz="1200" dirty="0">
                <a:solidFill>
                  <a:schemeClr val="bg1"/>
                </a:solidFill>
                <a:latin typeface="Calibri" pitchFamily="34" charset="0"/>
              </a:rPr>
              <a:t>млн. м</a:t>
            </a:r>
            <a:r>
              <a:rPr lang="ru-RU" altLang="ru-RU" sz="1200" baseline="300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ru-RU" altLang="ru-RU" sz="6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34" name="Text Box 34"/>
          <p:cNvSpPr txBox="1">
            <a:spLocks noChangeArrowheads="1"/>
          </p:cNvSpPr>
          <p:nvPr/>
        </p:nvSpPr>
        <p:spPr bwMode="auto">
          <a:xfrm>
            <a:off x="1528763" y="1666875"/>
            <a:ext cx="2414587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500" b="1">
                <a:latin typeface="Calibri" pitchFamily="34" charset="0"/>
              </a:rPr>
              <a:t>Доля незаконной заготовки древесины от общего объема заготовки</a:t>
            </a:r>
          </a:p>
        </p:txBody>
      </p:sp>
      <p:sp>
        <p:nvSpPr>
          <p:cNvPr id="9235" name="Oval 5"/>
          <p:cNvSpPr>
            <a:spLocks noChangeAspect="1" noChangeArrowheads="1"/>
          </p:cNvSpPr>
          <p:nvPr/>
        </p:nvSpPr>
        <p:spPr bwMode="auto">
          <a:xfrm>
            <a:off x="557213" y="1581150"/>
            <a:ext cx="919162" cy="9112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altLang="ru-RU" sz="2800">
                <a:solidFill>
                  <a:schemeClr val="bg1"/>
                </a:solidFill>
                <a:latin typeface="Calibri" pitchFamily="34" charset="0"/>
              </a:rPr>
              <a:t>0,1%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99470333"/>
              </p:ext>
            </p:extLst>
          </p:nvPr>
        </p:nvGraphicFramePr>
        <p:xfrm>
          <a:off x="5431165" y="960438"/>
          <a:ext cx="2957259" cy="175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237" name="TextBox 4"/>
          <p:cNvSpPr txBox="1">
            <a:spLocks noChangeArrowheads="1"/>
          </p:cNvSpPr>
          <p:nvPr/>
        </p:nvSpPr>
        <p:spPr bwMode="auto">
          <a:xfrm>
            <a:off x="5364163" y="690563"/>
            <a:ext cx="3240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>
                <a:latin typeface="Calibri" pitchFamily="34" charset="0"/>
                <a:cs typeface="Calibri" pitchFamily="34" charset="0"/>
              </a:rPr>
              <a:t>Динамика объема незаконных рубок, тыс. м³</a:t>
            </a:r>
          </a:p>
        </p:txBody>
      </p:sp>
      <p:sp>
        <p:nvSpPr>
          <p:cNvPr id="9238" name="TextBox 5"/>
          <p:cNvSpPr txBox="1">
            <a:spLocks noChangeArrowheads="1"/>
          </p:cNvSpPr>
          <p:nvPr/>
        </p:nvSpPr>
        <p:spPr bwMode="auto">
          <a:xfrm>
            <a:off x="8429625" y="2354263"/>
            <a:ext cx="60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>
                <a:latin typeface="Calibri" pitchFamily="34" charset="0"/>
                <a:cs typeface="Calibri" pitchFamily="34" charset="0"/>
              </a:rPr>
              <a:t>годы</a:t>
            </a:r>
          </a:p>
        </p:txBody>
      </p:sp>
      <p:sp>
        <p:nvSpPr>
          <p:cNvPr id="9239" name="TextBox 22"/>
          <p:cNvSpPr txBox="1">
            <a:spLocks noChangeArrowheads="1"/>
          </p:cNvSpPr>
          <p:nvPr/>
        </p:nvSpPr>
        <p:spPr bwMode="auto">
          <a:xfrm>
            <a:off x="8516938" y="6294438"/>
            <a:ext cx="43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latin typeface="Calibri" pitchFamily="34" charset="0"/>
                <a:cs typeface="Calibri" pitchFamily="34" charset="0"/>
              </a:rPr>
              <a:t>3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284984"/>
            <a:ext cx="936104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26773" y="3486407"/>
            <a:ext cx="936104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4809" y="3717032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931" y="3769793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177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1931" y="3054350"/>
            <a:ext cx="653845" cy="3026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06770" y="3007849"/>
            <a:ext cx="653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-13%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56" y="45091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11 мес.2021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671018" y="450251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11 мес.2022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419872" y="3876395"/>
            <a:ext cx="936104" cy="5254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49516" y="3739553"/>
            <a:ext cx="936104" cy="6829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95030" y="3997052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4674" y="3926607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07912" y="45230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11 мес.2021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22285" y="452185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11 мес.2022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45986" y="3335086"/>
            <a:ext cx="653845" cy="3026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545986" y="3284984"/>
            <a:ext cx="746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+18%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7">
            <a:extLst/>
          </p:cNvPr>
          <p:cNvSpPr>
            <a:spLocks noChangeArrowheads="1"/>
          </p:cNvSpPr>
          <p:nvPr/>
        </p:nvSpPr>
        <p:spPr bwMode="auto">
          <a:xfrm>
            <a:off x="3394744" y="2795881"/>
            <a:ext cx="192246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 smtClean="0">
                <a:latin typeface="Calibri" pitchFamily="34" charset="0"/>
                <a:cs typeface="Arial" charset="0"/>
              </a:rPr>
              <a:t>ОБЪЕМ</a:t>
            </a:r>
            <a:r>
              <a:rPr lang="ru-RU" sz="1400" dirty="0" smtClean="0">
                <a:latin typeface="Calibri" pitchFamily="34" charset="0"/>
                <a:cs typeface="Arial" charset="0"/>
              </a:rPr>
              <a:t>, тыс.м³</a:t>
            </a:r>
            <a:endParaRPr lang="ru-RU" sz="14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15875" y="63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2"/>
                </a:solidFill>
                <a:cs typeface="Times New Roman" pitchFamily="18" charset="0"/>
              </a:rPr>
              <a:t>ЛЕСОВОССТАНОВЛЕНИЕ В ВОЛОГОДСКОЙ ОБЛАСТИ</a:t>
            </a:r>
          </a:p>
        </p:txBody>
      </p:sp>
      <p:graphicFrame>
        <p:nvGraphicFramePr>
          <p:cNvPr id="6148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793267"/>
              </p:ext>
            </p:extLst>
          </p:nvPr>
        </p:nvGraphicFramePr>
        <p:xfrm>
          <a:off x="544512" y="1913149"/>
          <a:ext cx="4315520" cy="194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Лист" r:id="rId4" imgW="3248078" imgH="1152630" progId="Excel.Sheet.8">
                  <p:embed/>
                </p:oleObj>
              </mc:Choice>
              <mc:Fallback>
                <p:oleObj name="Лист" r:id="rId4" imgW="3248078" imgH="1152630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" y="1913149"/>
                        <a:ext cx="4315520" cy="1947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564098" y="1574597"/>
            <a:ext cx="4367942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+mn-lt"/>
              </a:rPr>
              <a:t>Площадь лесовосстановления, тыс. га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596871" y="3933056"/>
            <a:ext cx="4761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b="1" dirty="0" smtClean="0">
                <a:latin typeface="Calibri" pitchFamily="34" charset="0"/>
              </a:rPr>
              <a:t>В 2022 </a:t>
            </a:r>
            <a:r>
              <a:rPr lang="ru-RU" altLang="ru-RU" sz="1200" b="1" dirty="0">
                <a:latin typeface="Calibri" pitchFamily="34" charset="0"/>
              </a:rPr>
              <a:t>году показатель </a:t>
            </a:r>
            <a:r>
              <a:rPr lang="ru-RU" altLang="ru-RU" sz="1200" b="1" dirty="0" smtClean="0">
                <a:latin typeface="Calibri" pitchFamily="34" charset="0"/>
              </a:rPr>
              <a:t>федерального проекта </a:t>
            </a:r>
            <a:r>
              <a:rPr lang="ru-RU" altLang="ru-RU" sz="1200" b="1" dirty="0">
                <a:latin typeface="Calibri" pitchFamily="34" charset="0"/>
              </a:rPr>
              <a:t>«Сохранение </a:t>
            </a:r>
          </a:p>
          <a:p>
            <a:pPr eaLnBrk="1" hangingPunct="1"/>
            <a:r>
              <a:rPr lang="ru-RU" altLang="ru-RU" sz="1200" b="1" dirty="0">
                <a:latin typeface="Calibri" pitchFamily="34" charset="0"/>
              </a:rPr>
              <a:t>лесов» национального проекта «Экология» - «Отношение площади </a:t>
            </a:r>
          </a:p>
          <a:p>
            <a:pPr eaLnBrk="1" hangingPunct="1"/>
            <a:r>
              <a:rPr lang="ru-RU" altLang="ru-RU" sz="1200" b="1" dirty="0">
                <a:latin typeface="Calibri" pitchFamily="34" charset="0"/>
              </a:rPr>
              <a:t>лесовосстановления и лесоразведения к площади вырубленных и </a:t>
            </a:r>
          </a:p>
          <a:p>
            <a:pPr eaLnBrk="1" hangingPunct="1"/>
            <a:r>
              <a:rPr lang="ru-RU" altLang="ru-RU" sz="1200" b="1" dirty="0">
                <a:latin typeface="Calibri" pitchFamily="34" charset="0"/>
              </a:rPr>
              <a:t>погибших лесных насаждений», установленный для Вологодской </a:t>
            </a:r>
          </a:p>
          <a:p>
            <a:pPr eaLnBrk="1" hangingPunct="1"/>
            <a:r>
              <a:rPr lang="ru-RU" altLang="ru-RU" sz="1200" b="1" dirty="0">
                <a:latin typeface="Calibri" pitchFamily="34" charset="0"/>
              </a:rPr>
              <a:t>о</a:t>
            </a:r>
            <a:r>
              <a:rPr lang="ru-RU" altLang="ru-RU" sz="1200" b="1" dirty="0" smtClean="0">
                <a:latin typeface="Calibri" pitchFamily="34" charset="0"/>
              </a:rPr>
              <a:t>бласти, достигнут.</a:t>
            </a:r>
            <a:endParaRPr lang="ru-RU" altLang="ru-RU" sz="1200" b="1" dirty="0">
              <a:latin typeface="Calibri" pitchFamily="34" charset="0"/>
            </a:endParaRPr>
          </a:p>
          <a:p>
            <a:pPr eaLnBrk="1" hangingPunct="1"/>
            <a:endParaRPr lang="ru-RU" altLang="ru-RU" sz="1200" dirty="0"/>
          </a:p>
        </p:txBody>
      </p:sp>
      <p:sp>
        <p:nvSpPr>
          <p:cNvPr id="6159" name="TextBox 18"/>
          <p:cNvSpPr txBox="1">
            <a:spLocks noChangeArrowheads="1"/>
          </p:cNvSpPr>
          <p:nvPr/>
        </p:nvSpPr>
        <p:spPr bwMode="auto">
          <a:xfrm>
            <a:off x="605518" y="5031139"/>
            <a:ext cx="3888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latin typeface="Calibri" pitchFamily="34" charset="0"/>
              </a:rPr>
              <a:t>Вологодская область полностью обеспечена посадочным и посевным материалом</a:t>
            </a:r>
          </a:p>
        </p:txBody>
      </p:sp>
      <p:pic>
        <p:nvPicPr>
          <p:cNvPr id="616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0" y="5004797"/>
            <a:ext cx="2746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4" y="4022946"/>
            <a:ext cx="2746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30496"/>
            <a:ext cx="3096344" cy="43519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7526" y="5636071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>
                <a:latin typeface="Calibri" pitchFamily="34" charset="0"/>
              </a:rPr>
              <a:t>Производительность питомников по выращиванию сеянцев 2</a:t>
            </a:r>
            <a:r>
              <a:rPr lang="en-US" altLang="ru-RU" sz="1200" b="1" dirty="0">
                <a:latin typeface="Calibri" pitchFamily="34" charset="0"/>
              </a:rPr>
              <a:t>6</a:t>
            </a:r>
            <a:r>
              <a:rPr lang="ru-RU" altLang="ru-RU" sz="1200" b="1" dirty="0">
                <a:latin typeface="Calibri" pitchFamily="34" charset="0"/>
              </a:rPr>
              <a:t>,7 млн. из них</a:t>
            </a:r>
            <a:r>
              <a:rPr lang="en-US" altLang="ru-RU" sz="1200" b="1" dirty="0">
                <a:latin typeface="Calibri" pitchFamily="34" charset="0"/>
              </a:rPr>
              <a:t>:</a:t>
            </a:r>
            <a:endParaRPr lang="ru-RU" altLang="ru-RU" sz="1200" b="1" dirty="0">
              <a:latin typeface="Calibri" pitchFamily="34" charset="0"/>
            </a:endParaRPr>
          </a:p>
          <a:p>
            <a:pPr eaLnBrk="1" hangingPunct="1"/>
            <a:r>
              <a:rPr lang="ru-RU" altLang="ru-RU" sz="1200" b="1" dirty="0">
                <a:latin typeface="Calibri" pitchFamily="34" charset="0"/>
              </a:rPr>
              <a:t>С  закрытой корневой системой  – 9 млн. шт.</a:t>
            </a:r>
          </a:p>
          <a:p>
            <a:pPr eaLnBrk="1" hangingPunct="1"/>
            <a:r>
              <a:rPr lang="ru-RU" altLang="ru-RU" sz="1200" b="1" dirty="0">
                <a:latin typeface="Calibri" pitchFamily="34" charset="0"/>
              </a:rPr>
              <a:t>С открытой корневой системой – 17,7 млн. шт.</a:t>
            </a:r>
          </a:p>
        </p:txBody>
      </p:sp>
      <p:pic>
        <p:nvPicPr>
          <p:cNvPr id="21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0" y="5661248"/>
            <a:ext cx="2746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25258" y="4636293"/>
            <a:ext cx="1310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для Вологодской области на 2022 год  87,8% - достигнут!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8388350" y="6381750"/>
            <a:ext cx="43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latin typeface="Calibri" pitchFamily="34" charset="0"/>
                <a:cs typeface="Calibri" pitchFamily="34" charset="0"/>
              </a:rPr>
              <a:t>4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0" y="-100013"/>
            <a:ext cx="916502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5" y="174625"/>
            <a:ext cx="7056438" cy="3762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ru-RU" sz="2000" b="1" dirty="0">
                <a:latin typeface="+mj-lt"/>
                <a:cs typeface="Times New Roman" panose="02020603050405020304" pitchFamily="18" charset="0"/>
              </a:rPr>
              <a:t>ИНФОРМАЦИЯ О ЛЕСНЫХ ПОЖАРАХ </a:t>
            </a:r>
          </a:p>
        </p:txBody>
      </p:sp>
      <p:sp>
        <p:nvSpPr>
          <p:cNvPr id="8240" name="TextBox 3"/>
          <p:cNvSpPr txBox="1">
            <a:spLocks noChangeArrowheads="1"/>
          </p:cNvSpPr>
          <p:nvPr/>
        </p:nvSpPr>
        <p:spPr bwMode="auto">
          <a:xfrm>
            <a:off x="1187450" y="4005263"/>
            <a:ext cx="377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241" name="TextBox 4"/>
          <p:cNvSpPr txBox="1">
            <a:spLocks noChangeArrowheads="1"/>
          </p:cNvSpPr>
          <p:nvPr/>
        </p:nvSpPr>
        <p:spPr bwMode="auto">
          <a:xfrm>
            <a:off x="1258888" y="3716338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243" name="TextBox 17"/>
          <p:cNvSpPr txBox="1">
            <a:spLocks noChangeArrowheads="1"/>
          </p:cNvSpPr>
          <p:nvPr/>
        </p:nvSpPr>
        <p:spPr bwMode="auto">
          <a:xfrm>
            <a:off x="8388350" y="6381750"/>
            <a:ext cx="43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latin typeface="Calibri" pitchFamily="34" charset="0"/>
                <a:cs typeface="Calibri" pitchFamily="34" charset="0"/>
              </a:rPr>
              <a:t>5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325" name="Picture 133" descr="C:\Users\TChurkina\Desktop\Слайд пожары Лесной комплекс ВО 30.09.2022-Д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4"/>
          <a:stretch/>
        </p:blipFill>
        <p:spPr bwMode="auto">
          <a:xfrm>
            <a:off x="508000" y="1484784"/>
            <a:ext cx="8128000" cy="41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3917</TotalTime>
  <Words>818</Words>
  <Application>Microsoft Office PowerPoint</Application>
  <PresentationFormat>Экран (4:3)</PresentationFormat>
  <Paragraphs>278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Diseño predeterminado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кадров для лесопромышленного комплекса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Николай Иванов</cp:lastModifiedBy>
  <cp:revision>419</cp:revision>
  <cp:lastPrinted>2022-12-21T06:36:49Z</cp:lastPrinted>
  <dcterms:created xsi:type="dcterms:W3CDTF">2010-05-23T14:28:12Z</dcterms:created>
  <dcterms:modified xsi:type="dcterms:W3CDTF">2023-02-02T11:06:46Z</dcterms:modified>
</cp:coreProperties>
</file>