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6" r:id="rId3"/>
    <p:sldId id="279" r:id="rId4"/>
    <p:sldId id="271" r:id="rId5"/>
    <p:sldId id="270" r:id="rId6"/>
    <p:sldId id="275" r:id="rId7"/>
    <p:sldId id="291" r:id="rId8"/>
    <p:sldId id="297" r:id="rId9"/>
    <p:sldId id="293" r:id="rId10"/>
    <p:sldId id="294" r:id="rId11"/>
    <p:sldId id="295" r:id="rId12"/>
    <p:sldId id="296" r:id="rId13"/>
    <p:sldId id="264" r:id="rId14"/>
    <p:sldId id="263" r:id="rId15"/>
    <p:sldId id="287" r:id="rId16"/>
    <p:sldId id="258" r:id="rId17"/>
    <p:sldId id="278" r:id="rId18"/>
    <p:sldId id="266" r:id="rId19"/>
    <p:sldId id="267" r:id="rId20"/>
    <p:sldId id="268" r:id="rId21"/>
    <p:sldId id="28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AA5CD-0B7A-443F-B743-8E22010122B9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6C517-9BDA-4DFC-A949-928DCC3FC6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4B4E0-3D0A-4D86-BD9E-3523A7E678A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D6687-DD87-D06C-59CC-51E3D3BB8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D3DEAA-EF0D-9830-1F96-D62599550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E7C77B-9E0C-0E7A-2346-06E54A03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F4EE6-9A2A-7B6E-7B4C-0E98A5D0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25C551-2E10-7EBF-820C-EC778E7F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2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143AF-8453-F170-292F-0277ECCF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75EB-70D5-FA7F-F9C6-5C41D8957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BCBBE-43F9-8C7E-C320-AF101FAB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3083B-C329-1C73-F575-A74ECCC9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F02EC-4BF8-619E-A5B9-0042EA39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79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F9B4F6-3693-F8B4-FF3C-436983E7E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CED63A-D41A-BA02-3461-3CFE1921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7FC39-E61A-2104-35DF-324703E9E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2FC9B-E11E-613A-7E39-9526D371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C259AA-A974-54FB-9DB4-A2F5E557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13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82522F9-83CA-41AB-A31C-B75FAC9C2D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0BF96-2BBF-BC71-971C-BCBDB3D4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2F8B07-B1B4-30C8-E94A-07BF67B6E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9EB880-8B20-482C-D1DC-C2168D4D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198F9C-9EC4-8720-01EB-156D6EB7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B3FE4-06E6-A120-B730-F7A4CE94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4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87B93-49B8-AD87-5132-A580C2D4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212608-D0AE-8E72-FCDE-EACB5DE94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6EE70E-FAF1-0206-CAD2-5C17D3D3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4E09DB-4168-A048-CCEF-61C25139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52DB0D-6B3E-9C0F-6ED0-463AB7BA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BB0F5-D83E-F568-08C9-E5E1EA79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3C6CB9-10D3-353F-4D5C-A745EAB2E9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9D4FFA-39C4-94ED-755D-38018C86A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1802CB-03FB-9E39-D3AF-3D6C74B8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451777-B7D9-2152-F069-5077809B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CAC2B9-54A9-E9AA-B7E8-93DCB74D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BFD71-AA2B-CEEE-4C98-AB473DD6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829167-19C9-F4E0-E56F-B42033974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9A88EB-1BD1-5BC8-A42F-9A3D75F6A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329ECB-C1E2-D935-A1F6-A5377027D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0CE2AD-5BA5-EA3A-C9AD-EA7479CA1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262788-E284-20B3-713E-2BE859B4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E6F233-9F88-7871-0E85-0D508F80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CCF983-7AE4-42CA-267A-AD74F075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4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6FE72-9B10-B5F8-007C-5A897BC5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CDD57C-FA58-ED5B-F2B9-86D8D245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990DF3-6C38-E36A-B66A-C4AAB84B6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260105-0EFE-F23F-D0E9-8DDA6983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2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7D262F-D968-078D-27EC-B8184372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7B910E-7168-280F-D907-6DD0BA75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57F2D0-F053-6203-D243-0D2BFEAB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9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F82C6-8A93-18D6-E2D8-AD14D075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0FF12-2D54-E3CA-D92D-C1E09162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BFA718-33C6-1CDA-22BB-FC207A76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DCB40B-3E45-C63D-35D1-7027E4059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F75C8B-1CD7-D260-E9C7-E2F841C7B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767953-DA93-A2D3-0BC8-B95A0E2D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9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FAC26-8F12-0F16-5800-540B4C44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9C7EC3-D538-A850-B07E-EB66502A27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CD94FC-B47B-3532-13AE-C784ADDF1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5BA19-A835-B853-41F6-C26473ED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ADB31-D32E-BC3D-BF90-6138A4BC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66E901-0383-BF72-9A54-859C5780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70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77C86-5583-9C39-79B8-9A03478C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1BD852-4337-91D1-E3F7-8863D3F8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32E3D-4D8D-A8B0-70E6-8E2C0AA5F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92423-8DE6-42F1-8EE0-DD2F5B3D3292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43623-8884-CF82-182D-7F52099D9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DFB89-F830-C631-2820-1234DD028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5DE5C-2B27-4B11-82C6-2D92310CD2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510D33-B04C-F001-7598-C9B2F4EDE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936" y="461913"/>
            <a:ext cx="9565064" cy="449658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Организация работы школьного лесничества как средство формирования экологической культуры и активизации исследовательской компетентности по изучению природного и культурного наследия родного края</a:t>
            </a:r>
            <a:br>
              <a:rPr lang="ru-RU" sz="2800" dirty="0"/>
            </a:b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6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6277F321-6AB7-2CBE-8FF5-B4366A0E0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0350" y="4087091"/>
            <a:ext cx="4917649" cy="2181733"/>
          </a:xfrm>
        </p:spPr>
        <p:txBody>
          <a:bodyPr>
            <a:normAutofit/>
          </a:bodyPr>
          <a:lstStyle/>
          <a:p>
            <a:pPr marR="76200" algn="l">
              <a:lnSpc>
                <a:spcPct val="103000"/>
              </a:lnSpc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Пудова Анна Валентиновна, педагог дополнительного  образования БОУ «Нюксенская СОШ» </a:t>
            </a:r>
          </a:p>
          <a:p>
            <a:pPr marR="76200" algn="l">
              <a:lnSpc>
                <a:spcPct val="103000"/>
              </a:lnSpc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76200" algn="l">
              <a:lnSpc>
                <a:spcPct val="103000"/>
              </a:lnSpc>
            </a:pPr>
            <a:endParaRPr lang="ru-RU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76200" algn="l">
              <a:lnSpc>
                <a:spcPct val="103000"/>
              </a:lnSpc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54E3B2-6FB8-6485-1D74-477DB54643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475" y="3814320"/>
            <a:ext cx="3792719" cy="28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етКаб\Desktop\фото для през\2010-07-16 10-34-48_0112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86" y="241079"/>
            <a:ext cx="11334829" cy="63758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38216" y="5786455"/>
            <a:ext cx="57542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долины реки Уфтюги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27051" y="404813"/>
            <a:ext cx="10945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FF0000"/>
                </a:solidFill>
              </a:rPr>
              <a:t>Изучение карстовых форм рельефа</a:t>
            </a:r>
          </a:p>
        </p:txBody>
      </p:sp>
      <p:pic>
        <p:nvPicPr>
          <p:cNvPr id="46084" name="Picture 4" descr="DSC001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18" y="1196975"/>
            <a:ext cx="3839633" cy="2159000"/>
          </a:xfrm>
          <a:prstGeom prst="rect">
            <a:avLst/>
          </a:prstGeom>
          <a:noFill/>
        </p:spPr>
      </p:pic>
      <p:pic>
        <p:nvPicPr>
          <p:cNvPr id="46085" name="Picture 5" descr="DSC00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6485" y="1160464"/>
            <a:ext cx="3956049" cy="2225675"/>
          </a:xfrm>
          <a:prstGeom prst="rect">
            <a:avLst/>
          </a:prstGeom>
          <a:noFill/>
        </p:spPr>
      </p:pic>
      <p:pic>
        <p:nvPicPr>
          <p:cNvPr id="46086" name="Picture 6" descr="DSC001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63" y="3857629"/>
            <a:ext cx="3790951" cy="2132013"/>
          </a:xfrm>
          <a:prstGeom prst="rect">
            <a:avLst/>
          </a:prstGeom>
          <a:noFill/>
        </p:spPr>
      </p:pic>
      <p:pic>
        <p:nvPicPr>
          <p:cNvPr id="46087" name="Picture 7" descr="DSC001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2755" y="3857629"/>
            <a:ext cx="3841751" cy="2160587"/>
          </a:xfrm>
          <a:prstGeom prst="rect">
            <a:avLst/>
          </a:prstGeom>
          <a:noFill/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761963" y="3429000"/>
            <a:ext cx="3649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5"/>
                </a:solidFill>
              </a:rPr>
              <a:t>Замеры глубин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6667504" y="3429000"/>
            <a:ext cx="393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5"/>
                </a:solidFill>
              </a:rPr>
              <a:t>Карстовое озеро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0" y="5857892"/>
            <a:ext cx="4952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5"/>
                </a:solidFill>
              </a:rPr>
              <a:t>Сухая карстовая воронка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6381752" y="6143644"/>
            <a:ext cx="4322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solidFill>
                  <a:schemeClr val="accent5"/>
                </a:solidFill>
              </a:rPr>
              <a:t>Карстовая воронка</a:t>
            </a:r>
          </a:p>
        </p:txBody>
      </p:sp>
      <p:sp>
        <p:nvSpPr>
          <p:cNvPr id="46093" name="AutoShape 1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56668" y="6551931"/>
            <a:ext cx="582077" cy="45719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0504"/>
            <a:ext cx="5901693" cy="15716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Изучение флоры</a:t>
            </a:r>
          </a:p>
        </p:txBody>
      </p:sp>
      <p:pic>
        <p:nvPicPr>
          <p:cNvPr id="2050" name="Picture 2" descr="C:\Users\Надежда\Desktop\фото для през\2010-07-15 00-01-56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1" y="285728"/>
            <a:ext cx="6604047" cy="3714776"/>
          </a:xfrm>
          <a:prstGeom prst="rect">
            <a:avLst/>
          </a:prstGeom>
          <a:noFill/>
        </p:spPr>
      </p:pic>
      <p:pic>
        <p:nvPicPr>
          <p:cNvPr id="6" name="Picture 6" descr="27686D08"/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 l="3459" b="32849"/>
          <a:stretch>
            <a:fillRect/>
          </a:stretch>
        </p:blipFill>
        <p:spPr bwMode="auto">
          <a:xfrm>
            <a:off x="6000750" y="3429000"/>
            <a:ext cx="5827004" cy="311785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D110F-2887-C71B-3531-FCA241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 ЭТЭ "Сухона 2022" -1 ихтиологические 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F704E38-A1F0-354B-62AF-2F12C7C1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4" y="210343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F3D2992-FD79-A0E3-0683-CA12592EE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46" y="1972914"/>
            <a:ext cx="5813196" cy="435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8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7C92C-CD6A-729D-2C2D-CA88D156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360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 ЭТЭ "Сухона 2022" -1 ихтиологические исследования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8B0FDCA-0EB1-C523-AF66-CA0C8533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898"/>
            <a:ext cx="5674936" cy="425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279954E-0584-03D8-E796-30F50254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40" y="2337846"/>
            <a:ext cx="5348140" cy="401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32C6593-56DF-0CE9-58FA-4FB92E0F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16" y="886120"/>
            <a:ext cx="3402487" cy="453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7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5195-E54C-B29C-E61E-F6F54B6A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 «Орнитофауна Нюксеницы»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9DB3CD-CDA7-29CB-6E57-192BE206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92" y="2799761"/>
            <a:ext cx="5410985" cy="4058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129283-BCF7-65FB-5CC2-A4DF013E69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01038"/>
            <a:ext cx="4342616" cy="32569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469AE-B2F0-700B-5C00-355600EE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83" y="1948992"/>
            <a:ext cx="3946688" cy="296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2A095-2388-8AD4-111B-D0C66E0B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702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«Орнитофауна Нюксеницы»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36AF20-8DD1-A019-8EFE-D7028F836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8" y="1448157"/>
            <a:ext cx="2816614" cy="21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4691B21-E122-2131-AB19-DC5D2E6A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0" y="3545602"/>
            <a:ext cx="4150293" cy="31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C70B5F3-511C-6EF4-FEDB-E1071202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4043721"/>
            <a:ext cx="4045526" cy="28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36A9B56-1110-A329-A295-5679D67C5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31" y="1313110"/>
            <a:ext cx="5385848" cy="403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5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D5B0F-6186-527D-637F-66CDF48B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27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любителями птиц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B4F8321-2D49-D8D2-BF31-202FD370C0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63" y="857840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1BC6DB-9F75-292B-752E-2BFD9E9BFA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917" y="857840"/>
            <a:ext cx="4700830" cy="3525623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6007C70-043F-B4DA-DC4E-020E3CA5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84" y="4061112"/>
            <a:ext cx="3948065" cy="29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31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6D0B8-A700-0D3F-19B8-32D11DCA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484909" cy="586982"/>
          </a:xfrm>
        </p:spPr>
        <p:txBody>
          <a:bodyPr>
            <a:normAutofit/>
          </a:bodyPr>
          <a:lstStyle/>
          <a:p>
            <a:pPr algn="ctr"/>
            <a:r>
              <a:rPr lang="ru-RU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Орнитофауна Нюксеницы. Экскурсии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7FC11B0-A48F-2EE6-CD70-ECB8B865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66" y="2015664"/>
            <a:ext cx="3351032" cy="446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41147D5-307F-4CF4-5139-F7874B5E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91" y="140266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D60FB1D-2C41-A251-87D0-74CDAD6C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147" y="137374"/>
            <a:ext cx="2817435" cy="37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281129A-8F84-7F3F-284A-15614D4A5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454" y="3941143"/>
            <a:ext cx="3760468" cy="282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31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Лесничество «</a:t>
            </a:r>
            <a:r>
              <a:rPr lang="ru-RU" sz="31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Нюкша</a:t>
            </a:r>
            <a:r>
              <a:rPr lang="ru-RU" sz="31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ПРИЗЕР регионального этапа Международной премии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3600" b="1" u="sng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#МЫВМЕСТЕ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sun9-79.userapi.com/impg/fHcijvzz7ns-_Wp5NrPf-tiWDXegVMVngHb8vg/sl3vm-N0iGw.jpg?size=810x1080&amp;quality=95&amp;sign=43b0bd44476597a7a83a816dbc265e2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8855" y="2202874"/>
            <a:ext cx="3054927" cy="4073236"/>
          </a:xfrm>
          <a:prstGeom prst="rect">
            <a:avLst/>
          </a:prstGeom>
          <a:noFill/>
        </p:spPr>
      </p:pic>
      <p:pic>
        <p:nvPicPr>
          <p:cNvPr id="1028" name="Picture 4" descr="https://sun9-81.userapi.com/impg/BxKGfuDLY-pqV-qsRxpMns3ZK615pX4hTmLDjw/RqMh8kNJNLU.jpg?size=1280x853&amp;quality=95&amp;sign=114ddca72c5499cee0cc7d3f28b4e8b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8364" y="1497894"/>
            <a:ext cx="7065818" cy="47087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7B92A-8F51-FAB5-854D-59BB7945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770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ткрытие школьного лесничества «</a:t>
            </a:r>
            <a:r>
              <a:rPr lang="ru-RU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Нюкша</a:t>
            </a:r>
            <a:r>
              <a:rPr lang="ru-RU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и торжественное вступление ребят в ряды юных лесников.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D97787B-7484-73C6-B915-57DAD815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4" y="1366885"/>
            <a:ext cx="3461411" cy="45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741383E-BE88-412E-9C13-71845FB0F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41" y="1941922"/>
            <a:ext cx="7110105" cy="49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EB14069-266C-9A17-9C80-2EC1725F6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D866AB-8738-A13B-BF0A-91DA170ECA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6733" y="1144588"/>
            <a:ext cx="2280108" cy="30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Многодневный 1 категории сложности поход"По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Белозерью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 Васькиного бора до Белозерска". Орнитологические экскурсии. Музей Белое озеро.</a:t>
            </a:r>
          </a:p>
        </p:txBody>
      </p:sp>
      <p:pic>
        <p:nvPicPr>
          <p:cNvPr id="24580" name="Picture 4" descr="https://sun9-77.userapi.com/impg/esJ-8vvXaqT_m5I2YpzyN2znCXuri0qwEeenqw/dgcgR4FAA10.jpg?size=1280x960&amp;quality=95&amp;sign=25b31e91bbfb634f6d074a8f574f28f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487" y="1166452"/>
            <a:ext cx="4190037" cy="3142528"/>
          </a:xfrm>
          <a:prstGeom prst="rect">
            <a:avLst/>
          </a:prstGeom>
          <a:noFill/>
        </p:spPr>
      </p:pic>
      <p:pic>
        <p:nvPicPr>
          <p:cNvPr id="24584" name="Picture 8" descr="https://sun9-35.userapi.com/impg/r_CpX7UP5OUy6JBF63ZoprFOlSnY8tMKHLjwZA/1XE9tRmF5XI.jpg?size=1280x960&amp;quality=95&amp;sign=11abe1f5432832ff244543323299221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281" y="3784744"/>
            <a:ext cx="4097674" cy="3073256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C0DDBD-6726-A82B-5509-8467DD9F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99" y="1767537"/>
            <a:ext cx="2838558" cy="378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sun9-83.userapi.com/impg/HnronK1JHjUMJE_2eLLsO-S4v13pqxsItXKt1A/BrK9wxvLAXY.jpg?size=1280x960&amp;quality=95&amp;sign=181bf9880be4b4633f5252601e5f2fb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268" y="4024495"/>
            <a:ext cx="3778007" cy="2833505"/>
          </a:xfrm>
          <a:prstGeom prst="rect">
            <a:avLst/>
          </a:prstGeom>
          <a:noFill/>
        </p:spPr>
      </p:pic>
      <p:pic>
        <p:nvPicPr>
          <p:cNvPr id="24578" name="Picture 2" descr="https://sun9-78.userapi.com/impg/UR8u8ITLGUl4l0YBge04IGtVp7V1y0gGsshtEw/v8d-giqzxII.jpg?size=1280x960&amp;quality=95&amp;sign=642ed740bb84d6622d70a30b6d81dfc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1" y="1767537"/>
            <a:ext cx="4034846" cy="3026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8FA20-55CA-2FA7-7027-3264C8A0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5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наших проектах пишут… Районная газета «Новый день»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B9ACB-44BB-BAA3-D800-C00FDEE5C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7156" y="2792673"/>
            <a:ext cx="3497379" cy="46332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67612-70D5-7604-4BC1-725C5C447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275" y="876221"/>
            <a:ext cx="3156801" cy="42090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D5E65-DD5D-1055-5A71-DB2F7C7E86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892301" y="532143"/>
            <a:ext cx="3702176" cy="48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DA160-9AA6-B1A7-01E9-ECD03B0F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лесничество «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Нюкша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075267D-93C1-E522-A1B9-C15E641B59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38" y="1948173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E00F1-E078-3C3D-458C-19D74751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682" y="1948173"/>
            <a:ext cx="5297864" cy="39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04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6ADFF-6979-5960-B588-5D11B43E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районных, региональных конференциях исследовательских конференциях "Первое открытие" и "Первые шаги в науку".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1EF365-A28E-212D-AC01-34D71119B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761" y="1690688"/>
            <a:ext cx="6699735" cy="465212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01A399-60F5-2866-9524-CDBB77B313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3" y="1756676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3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5AF3-C900-F22C-713B-FC8E388C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54032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егиональный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этап  конкурса исследовательских работ "Юные исследователи окружающей среды " Открытие 2030«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аключительный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этап ХXII Региональной научно-практической конференции школьников с международным участием «Балтийский регион в современном мире: вчера, сегодня, завтра».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20589A9-C531-7391-6344-4A0EE9A7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4" y="2381834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9B2D47-2D5D-8FBF-563B-BC82D1AA0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78" y="2319157"/>
            <a:ext cx="5564957" cy="417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4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1E51B-EEBD-6C3C-5089-B61BB23A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Всероссийского юниорского лесного конкурса «Подрост»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3557967-2514-00A6-4607-6D9B53AF6D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75" y="1690688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C96A6F1-701B-3793-4D37-8D3AD486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05" y="2528904"/>
            <a:ext cx="5285295" cy="39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3939156-2F50-6D73-FE8B-54C6DBF0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" y="2261563"/>
            <a:ext cx="3263504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1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28802"/>
            <a:ext cx="121920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Периоды организации исследовательской деятельности</a:t>
            </a:r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4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2464" y="2895600"/>
            <a:ext cx="10191821" cy="3578344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пять лет успешно действовал районный   экологический лагерь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восемь лет функционировала Школа практической экологии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15 лет работает эколого-туристическая экспедиция и областная экспедицию по изучению </a:t>
            </a:r>
            <a:r>
              <a:rPr lang="ru-RU" b="1" dirty="0" err="1">
                <a:solidFill>
                  <a:srgbClr val="002060"/>
                </a:solidFill>
              </a:rPr>
              <a:t>биоразнообразия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2781" y="292100"/>
            <a:ext cx="1009619" cy="4936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6" name="Picture 2" descr="C:\Users\Надежда\Desktop\фото для през\Изображение 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3643314"/>
            <a:ext cx="5143536" cy="2893240"/>
          </a:xfrm>
          <a:prstGeom prst="rect">
            <a:avLst/>
          </a:prstGeom>
          <a:noFill/>
        </p:spPr>
      </p:pic>
      <p:pic>
        <p:nvPicPr>
          <p:cNvPr id="3076" name="Picture 4" descr="C:\Users\Надежда\Desktop\фото для през\Изображение 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1" y="3429000"/>
            <a:ext cx="5587996" cy="3143248"/>
          </a:xfrm>
          <a:prstGeom prst="rect">
            <a:avLst/>
          </a:prstGeom>
          <a:noFill/>
        </p:spPr>
      </p:pic>
      <p:pic>
        <p:nvPicPr>
          <p:cNvPr id="8" name="Picture 3" descr="C:\Users\Надежда\Desktop\фото для през\Изображение 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1" y="214290"/>
            <a:ext cx="5873791" cy="33040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393151">
            <a:off x="3530067" y="3000372"/>
            <a:ext cx="6001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Экологическая экспедиция </a:t>
            </a:r>
          </a:p>
        </p:txBody>
      </p:sp>
      <p:pic>
        <p:nvPicPr>
          <p:cNvPr id="3077" name="Picture 5" descr="C:\Users\Надежда\Desktop\фото для през\Изображение 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3" y="214290"/>
            <a:ext cx="5460996" cy="307181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Экологическая экспедиция 2011 год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pic>
        <p:nvPicPr>
          <p:cNvPr id="1026" name="Picture 2" descr="C:\Users\МетКаб\Desktop\фото для през\Изображение 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1" y="267869"/>
            <a:ext cx="11239579" cy="63222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2464" y="428604"/>
            <a:ext cx="5813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экспедиция 2011 год</a:t>
            </a:r>
          </a:p>
        </p:txBody>
      </p:sp>
    </p:spTree>
  </p:cSld>
  <p:clrMapOvr>
    <a:masterClrMapping/>
  </p:clrMapOvr>
  <p:transition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275</Words>
  <Application>Microsoft Office PowerPoint</Application>
  <PresentationFormat>Широкоэкранный</PresentationFormat>
  <Paragraphs>35</Paragraphs>
  <Slides>21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Организация работы школьного лесничества как средство формирования экологической культуры и активизации исследовательской компетентности по изучению природного и культурного наследия родного края      </vt:lpstr>
      <vt:lpstr>Открытие школьного лесничества «Нюкша» и торжественное вступление ребят в ряды юных лесников.</vt:lpstr>
      <vt:lpstr>Школьное лесничество «Нюкша»</vt:lpstr>
      <vt:lpstr>Участие в районных, региональных конференциях исследовательских конференциях "Первое открытие" и "Первые шаги в науку".</vt:lpstr>
      <vt:lpstr>Региональный этап  конкурса исследовательских работ "Юные исследователи окружающей среды " Открытие 2030« Заключительный этап ХXII Региональной научно-практической конференции школьников с международным участием «Балтийский регион в современном мире: вчера, сегодня, завтра». </vt:lpstr>
      <vt:lpstr>Региональный этап Всероссийского юниорского лесного конкурса «Подрост»</vt:lpstr>
      <vt:lpstr> Периоды организации исследовательской деятельности: </vt:lpstr>
      <vt:lpstr>Презентация PowerPoint</vt:lpstr>
      <vt:lpstr>Экологическая экспедиция 2011 год</vt:lpstr>
      <vt:lpstr>Презентация PowerPoint</vt:lpstr>
      <vt:lpstr>Презентация PowerPoint</vt:lpstr>
      <vt:lpstr>Изучение флоры</vt:lpstr>
      <vt:lpstr> Экспедиция ЭТЭ "Сухона 2022" -1 ихтиологические исследования</vt:lpstr>
      <vt:lpstr>Экспедиция ЭТЭ "Сухона 2022" -1 ихтиологические исследования</vt:lpstr>
      <vt:lpstr>Проект «Орнитофауна Нюксеницы»</vt:lpstr>
      <vt:lpstr>Проект «Орнитофауна Нюксеницы»</vt:lpstr>
      <vt:lpstr>Встречи с любителями птиц</vt:lpstr>
      <vt:lpstr>Орнитофауна Нюксеницы. Экскурсии</vt:lpstr>
      <vt:lpstr> Школьное Лесничество «Нюкша»- ПРИЗЕР регионального этапа Международной премии «#МЫВМЕСТЕ» </vt:lpstr>
      <vt:lpstr>Многодневный 1 категории сложности поход"По Белозерью: от Васькиного бора до Белозерска". Орнитологические экскурсии. Музей Белое озеро.</vt:lpstr>
      <vt:lpstr>О наших проектах пишут… Районная газета «Новый день»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Туристское лето 2022</dc:title>
  <dc:creator>анна пудова</dc:creator>
  <cp:lastModifiedBy>анна</cp:lastModifiedBy>
  <cp:revision>14</cp:revision>
  <dcterms:created xsi:type="dcterms:W3CDTF">2022-08-24T16:17:15Z</dcterms:created>
  <dcterms:modified xsi:type="dcterms:W3CDTF">2023-02-02T19:52:40Z</dcterms:modified>
</cp:coreProperties>
</file>