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4" r:id="rId1"/>
  </p:sldMasterIdLst>
  <p:notesMasterIdLst>
    <p:notesMasterId r:id="rId18"/>
  </p:notesMasterIdLst>
  <p:sldIdLst>
    <p:sldId id="459" r:id="rId2"/>
    <p:sldId id="469" r:id="rId3"/>
    <p:sldId id="448" r:id="rId4"/>
    <p:sldId id="478" r:id="rId5"/>
    <p:sldId id="481" r:id="rId6"/>
    <p:sldId id="482" r:id="rId7"/>
    <p:sldId id="483" r:id="rId8"/>
    <p:sldId id="472" r:id="rId9"/>
    <p:sldId id="473" r:id="rId10"/>
    <p:sldId id="474" r:id="rId11"/>
    <p:sldId id="480" r:id="rId12"/>
    <p:sldId id="479" r:id="rId13"/>
    <p:sldId id="477" r:id="rId14"/>
    <p:sldId id="476" r:id="rId15"/>
    <p:sldId id="453" r:id="rId16"/>
    <p:sldId id="466" r:id="rId17"/>
  </p:sldIdLst>
  <p:sldSz cx="9144000" cy="6858000" type="screen4x3"/>
  <p:notesSz cx="6761163" cy="9942513"/>
  <p:defaultTextStyle>
    <a:defPPr>
      <a:defRPr lang="en-GB"/>
    </a:defPPr>
    <a:lvl1pPr algn="ctr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ctr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ctr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ctr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ctr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E3F3"/>
    <a:srgbClr val="7A5C2A"/>
    <a:srgbClr val="1C75BC"/>
    <a:srgbClr val="007AD6"/>
    <a:srgbClr val="5B9BD5"/>
    <a:srgbClr val="586FB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76" autoAdjust="0"/>
    <p:restoredTop sz="94660"/>
  </p:normalViewPr>
  <p:slideViewPr>
    <p:cSldViewPr>
      <p:cViewPr>
        <p:scale>
          <a:sx n="66" d="100"/>
          <a:sy n="66" d="100"/>
        </p:scale>
        <p:origin x="-1704" y="-18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Лист1!$A$2:$A$13</c:f>
              <c:strCache>
                <c:ptCount val="12"/>
                <c:pt idx="0">
                  <c:v>Военно-исторический 10</c:v>
                </c:pt>
                <c:pt idx="1">
                  <c:v>Естественнонаучный  1</c:v>
                </c:pt>
                <c:pt idx="2">
                  <c:v>Исторический 60</c:v>
                </c:pt>
                <c:pt idx="3">
                  <c:v>Комплексный 60</c:v>
                </c:pt>
                <c:pt idx="4">
                  <c:v>Краеведческий 39</c:v>
                </c:pt>
                <c:pt idx="5">
                  <c:v>Литературный 7</c:v>
                </c:pt>
                <c:pt idx="6">
                  <c:v>Мемориальный 3</c:v>
                </c:pt>
                <c:pt idx="7">
                  <c:v>Истории школы 1</c:v>
                </c:pt>
                <c:pt idx="8">
                  <c:v>Социальный 2</c:v>
                </c:pt>
                <c:pt idx="9">
                  <c:v>Технический 1</c:v>
                </c:pt>
                <c:pt idx="10">
                  <c:v>Художественный 2</c:v>
                </c:pt>
                <c:pt idx="11">
                  <c:v>Этнографический 7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10</c:v>
                </c:pt>
                <c:pt idx="1">
                  <c:v>1</c:v>
                </c:pt>
                <c:pt idx="2">
                  <c:v>60</c:v>
                </c:pt>
                <c:pt idx="3">
                  <c:v>60</c:v>
                </c:pt>
                <c:pt idx="4">
                  <c:v>39</c:v>
                </c:pt>
                <c:pt idx="5">
                  <c:v>7</c:v>
                </c:pt>
                <c:pt idx="6">
                  <c:v>3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673024"/>
        <c:axId val="56674560"/>
      </c:barChart>
      <c:catAx>
        <c:axId val="56673024"/>
        <c:scaling>
          <c:orientation val="minMax"/>
        </c:scaling>
        <c:delete val="0"/>
        <c:axPos val="b"/>
        <c:majorTickMark val="out"/>
        <c:minorTickMark val="none"/>
        <c:tickLblPos val="nextTo"/>
        <c:crossAx val="56674560"/>
        <c:crosses val="autoZero"/>
        <c:auto val="1"/>
        <c:lblAlgn val="ctr"/>
        <c:lblOffset val="100"/>
        <c:noMultiLvlLbl val="0"/>
      </c:catAx>
      <c:valAx>
        <c:axId val="56674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6673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5174997052670547E-2"/>
          <c:y val="2.7597256194999701E-2"/>
          <c:w val="0.9348250029473294"/>
          <c:h val="0.719156519661668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ИМЕЮТ свои странички в соц. сетях 23</c:v>
                </c:pt>
                <c:pt idx="1">
                  <c:v>НЕ ИМЕЮТ  178 </c:v>
                </c:pt>
                <c:pt idx="2">
                  <c:v>новости  размещают НА САЙТЕ ШКОЛЫ 137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23</c:v>
                </c:pt>
                <c:pt idx="1">
                  <c:v>178</c:v>
                </c:pt>
                <c:pt idx="2">
                  <c:v>137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5487616"/>
        <c:axId val="45489152"/>
        <c:axId val="0"/>
      </c:bar3DChart>
      <c:catAx>
        <c:axId val="45487616"/>
        <c:scaling>
          <c:orientation val="minMax"/>
        </c:scaling>
        <c:delete val="0"/>
        <c:axPos val="b"/>
        <c:majorTickMark val="out"/>
        <c:minorTickMark val="none"/>
        <c:tickLblPos val="nextTo"/>
        <c:crossAx val="45489152"/>
        <c:crosses val="autoZero"/>
        <c:auto val="1"/>
        <c:lblAlgn val="ctr"/>
        <c:lblOffset val="100"/>
        <c:noMultiLvlLbl val="0"/>
      </c:catAx>
      <c:valAx>
        <c:axId val="45489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487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22325" y="884238"/>
            <a:ext cx="5805488" cy="435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44980" y="5521894"/>
            <a:ext cx="5961406" cy="5230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2" y="0"/>
            <a:ext cx="3233463" cy="5799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17903" y="0"/>
            <a:ext cx="3233463" cy="5799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" y="11043784"/>
            <a:ext cx="3233463" cy="5799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17903" y="11043784"/>
            <a:ext cx="3233463" cy="5799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4531258D-2A76-4811-B7A3-4F1FE90ADA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823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1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1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10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10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11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11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12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12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13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13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14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14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15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15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16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16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2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2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3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3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4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4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5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5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6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6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7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7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8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8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5CD3B4-7D9D-47B6-B70F-A59E967A2494}" type="slidenum">
              <a:rPr lang="ru-RU" altLang="ru-RU" sz="1400" smtClean="0"/>
              <a:pPr>
                <a:spcBef>
                  <a:spcPct val="0"/>
                </a:spcBef>
              </a:pPr>
              <a:t>9</a:t>
            </a:fld>
            <a:endParaRPr lang="ru-RU" altLang="ru-RU" sz="1400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8DF9B10B-6B18-43F1-B8AE-38BA4513294E}" type="slidenum">
              <a:rPr lang="ru-RU" altLang="ru-RU" sz="1400"/>
              <a:pPr algn="r" eaLnBrk="1">
                <a:lnSpc>
                  <a:spcPct val="95000"/>
                </a:lnSpc>
                <a:spcBef>
                  <a:spcPct val="0"/>
                </a:spcBef>
              </a:pPr>
              <a:t>9</a:t>
            </a:fld>
            <a:endParaRPr lang="ru-RU" altLang="ru-RU" sz="140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0738" y="884238"/>
            <a:ext cx="5810250" cy="4357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5521325"/>
            <a:ext cx="5962650" cy="52308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altLang="ru-RU" sz="2000" smtClean="0"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276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3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62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04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00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8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7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11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621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98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5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0DF1F-CDE9-4B0C-B9D1-0B35BDEC333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3D747-E725-4AAF-A95E-BCBB02D47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16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138009.selcdn.ru/turcenter-prod/5e85d21387e05e001b7c2846/6ed91c/5ad610a2b54db0aea5d989add8a4cc02ab85dd12.mp4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fcdtk.ru/museum/1583843776188-muzej-mbou-roslyatinskaya-srednyaya-obsheobrazovatelnaya-shkola-vologodskaya-oblast-babushkinskij-rajon-s-roslyatino-ul-sovetskaya-d-11" TargetMode="External"/><Relationship Id="rId4" Type="http://schemas.openxmlformats.org/officeDocument/2006/relationships/hyperlink" Target="https://fcdtk.ru/museum/1583841492968-istoriko-kraevedcheskij-muzej-mou-shuhobodskaya-shkola-cherepoveckij-rajon-s-shuhobod-ul-zhukova-d-5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wall-173318693_2287" TargetMode="External"/><Relationship Id="rId7" Type="http://schemas.openxmlformats.org/officeDocument/2006/relationships/hyperlink" Target="https://vk.com/wall-173318693_221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wall-173318693_2223" TargetMode="External"/><Relationship Id="rId5" Type="http://schemas.openxmlformats.org/officeDocument/2006/relationships/hyperlink" Target="https://vk.com/wall-173318693_2192" TargetMode="Externa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odkray@rcdop.edu.ru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odkray@rcdop.edu.r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7331869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7331869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7331869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73318693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7331869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357485258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vk.com/wall-173318693_2212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wall-173318693_2285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32001" y="3859561"/>
            <a:ext cx="7272000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451">
              <a:latin typeface="Verdana" panose="020B0604030504040204" pitchFamily="34" charset="0"/>
            </a:endParaRPr>
          </a:p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996">
              <a:latin typeface="Verdana" panose="020B0604030504040204" pitchFamily="34" charset="0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762056" y="2060848"/>
            <a:ext cx="7776864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24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Aft>
                <a:spcPts val="0"/>
              </a:spcAft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Aft>
                <a:spcPts val="0"/>
              </a:spcAft>
            </a:pP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АОУ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ВО «Региональный центр </a:t>
            </a:r>
          </a:p>
          <a:p>
            <a:pPr algn="r">
              <a:lnSpc>
                <a:spcPct val="100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образования детей»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2020 – 2021. </a:t>
            </a:r>
            <a:b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КОМПЛЕКС МЕРОПРИЯТИЙ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МУЗЕИ ОБРАЗОВАТЕЛЬНЫХ ОРГАНИЗАЦИЙ ВОЛОГОДСКОЙ ОБЛАСТИ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2021 - 2022  учебный год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b="1" dirty="0" smtClean="0">
              <a:latin typeface="+mn-lt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b="1" dirty="0">
              <a:latin typeface="+mn-lt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b="1" dirty="0" smtClean="0">
              <a:latin typeface="+mn-lt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ru-RU" sz="1800" b="1" dirty="0">
              <a:latin typeface="+mn-lt"/>
            </a:endParaRPr>
          </a:p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800" b="1" dirty="0">
              <a:solidFill>
                <a:srgbClr val="1C75BC"/>
              </a:solidFill>
              <a:latin typeface="+mn-lt"/>
              <a:ea typeface="Verdana" pitchFamily="34" charset="0"/>
              <a:cs typeface="Verdana" pitchFamily="34" charset="0"/>
            </a:endParaRPr>
          </a:p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800" b="1" dirty="0" smtClean="0">
              <a:solidFill>
                <a:srgbClr val="1C75BC"/>
              </a:solidFill>
              <a:latin typeface="+mn-lt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0"/>
              </a:spcAft>
            </a:pPr>
            <a:endParaRPr lang="ru-RU" sz="2400" b="1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2400" b="1" dirty="0">
              <a:latin typeface="Times New Roman"/>
              <a:ea typeface="Times New Roman"/>
            </a:endParaRPr>
          </a:p>
          <a:p>
            <a:pPr algn="r"/>
            <a:endParaRPr lang="ru-RU" sz="1800" b="1" dirty="0" smtClean="0">
              <a:latin typeface="+mn-lt"/>
            </a:endParaRPr>
          </a:p>
          <a:p>
            <a:pPr algn="r"/>
            <a:endParaRPr lang="ru-RU" sz="1800" b="1" dirty="0" smtClean="0">
              <a:latin typeface="+mn-lt"/>
            </a:endParaRPr>
          </a:p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r>
              <a:rPr lang="ru-RU" altLang="ru-RU" sz="1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ru-RU" altLang="ru-RU" sz="16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1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6102"/>
            <a:ext cx="3024336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53350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10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973" y="2373397"/>
            <a:ext cx="8560263" cy="3355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год</a:t>
            </a:r>
          </a:p>
          <a:p>
            <a:pPr lvl="0" algn="l"/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обучающаяся МОУ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«Средняя общеобразовательная школа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13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имени А.А.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Завитухина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lvl="0"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Андронова Татьяна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Витальевна         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БОУ ВО «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Грязовецкая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школа-интерна для обучающихся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ограниченными возможностями здоровья по зрению»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Мацкевич Татьяна Анатольевна,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Корчагова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Людмила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Валентиновна                                                                       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ПОБЕДИТЕЛИ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03911"/>
            <a:ext cx="1731963" cy="173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907704" y="620688"/>
            <a:ext cx="6960532" cy="95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этап Всероссийского конкурса исследовательских краеведческих работ среди обучающихся с ограниченными возможностями здоровья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16792" y="5963479"/>
            <a:ext cx="4572000" cy="60760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  <a:p>
            <a:pPr algn="l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ЖДЕМ КОНКУРСА В 2022  ГОДУ!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999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11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306" y="1461454"/>
            <a:ext cx="8880921" cy="5617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(Великая Отечественная война)  </a:t>
            </a:r>
          </a:p>
          <a:p>
            <a:pPr lvl="0" algn="l">
              <a:lnSpc>
                <a:spcPct val="10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ИМЕЛИ ПРАВО УЧАСТВОВАТЬ 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УЧАСТВОВАЛИ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ПОБЕДИЛ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lvl="0" algn="l">
              <a:lnSpc>
                <a:spcPct val="100000"/>
              </a:lnSpc>
            </a:pPr>
            <a:endParaRPr lang="ru-RU" sz="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 (Год Космоса)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 музеев </a:t>
            </a:r>
            <a:endParaRPr lang="ru-RU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ИМЕЛИ ПРАВО 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УЧАСТВОВАТЬ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УЧАСТВОВАЛИ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ПОБЕДИЛИ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ru-RU" sz="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ПОБЕДИТЕЛИ (2021 год ) </a:t>
            </a:r>
          </a:p>
          <a:p>
            <a:pPr lvl="0" algn="l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«Устье-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Угольская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школа»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138009.selcdn.ru/turcenter-prod/5e85d21387e05e001b7c2846/6ed91c/5ad610a2b54db0aea5d989add8a4cc02ab85dd12.mp4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ru-RU" sz="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Шухободская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fcdtk.ru/museum/1583841492968-istoriko-kraevedcheskij-muzej-mou-shuhobodskaya-shkola-cherepoveckij-rajon-s-shuhobod-ul-zhukova-d-51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ru-RU" sz="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Рослятинская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общеобразовательная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школа»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fcdtk.ru/museum/1583843776188-muzej-mbou-roslyatinskaya-srednyaya-obsheobrazovatelnaya-shkola-vologodskaya-oblast-babushkinskij-rajon-s-roslyatino-ul-sovetskaya-d-11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ru-RU" sz="8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  (?)   20 музеев                    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ЖДЕМ ВАШЕГО УЧАСТИЯ!</a:t>
            </a:r>
          </a:p>
          <a:p>
            <a:pPr algn="l"/>
            <a:endParaRPr lang="ru-RU" sz="16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878"/>
            <a:ext cx="1619672" cy="1619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857919" y="199997"/>
            <a:ext cx="7344816" cy="95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этап Всероссийского конкурса школьных музеев, представленных на портале </a:t>
            </a:r>
            <a:endParaRPr lang="ru-RU" sz="2000" b="1" dirty="0" smtClean="0">
              <a:solidFill>
                <a:srgbClr val="2F2B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b="1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«История России в школьных музеях» </a:t>
            </a:r>
          </a:p>
        </p:txBody>
      </p:sp>
    </p:spTree>
    <p:extLst>
      <p:ext uri="{BB962C8B-B14F-4D97-AF65-F5344CB8AC3E}">
        <p14:creationId xmlns:p14="http://schemas.microsoft.com/office/powerpoint/2010/main" val="12849597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12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8110" y="490303"/>
            <a:ext cx="6828163" cy="1609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Всероссийского конкурса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школьных музеев 2021</a:t>
            </a:r>
          </a:p>
          <a:p>
            <a:pPr lvl="0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</a:t>
            </a:r>
            <a:r>
              <a:rPr lang="en-US" sz="1600" dirty="0" smtClean="0">
                <a:latin typeface="Times New Roman"/>
                <a:ea typeface="Times New Roman"/>
                <a:hlinkClick r:id="rId3"/>
              </a:rPr>
              <a:t>https</a:t>
            </a:r>
            <a:r>
              <a:rPr lang="en-US" sz="1600" dirty="0">
                <a:latin typeface="Times New Roman"/>
                <a:ea typeface="Times New Roman"/>
                <a:hlinkClick r:id="rId3"/>
              </a:rPr>
              <a:t>://</a:t>
            </a:r>
            <a:r>
              <a:rPr lang="en-US" sz="1600" dirty="0" smtClean="0">
                <a:latin typeface="Times New Roman"/>
                <a:ea typeface="Times New Roman"/>
                <a:hlinkClick r:id="rId3"/>
              </a:rPr>
              <a:t>vk.com/wall-173318693_2287</a:t>
            </a:r>
            <a:endParaRPr lang="ru-RU" sz="1600" dirty="0" smtClean="0">
              <a:latin typeface="Times New Roman"/>
              <a:ea typeface="Times New Roman"/>
            </a:endParaRPr>
          </a:p>
          <a:p>
            <a:pPr lvl="0"/>
            <a:endParaRPr lang="ru-RU" sz="16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273" y="148978"/>
            <a:ext cx="1731963" cy="173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5724" y="2132856"/>
            <a:ext cx="8860772" cy="4314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этап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(итоги после 10 декабря)</a:t>
            </a:r>
          </a:p>
          <a:p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«Устье-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Угольская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школа» Шекснинского муниципального района                    </a:t>
            </a:r>
            <a:r>
              <a:rPr lang="ru-RU" sz="19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vk.com/wall-173318693_2192</a:t>
            </a: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БОУ Кирилловского муниципального района «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Горицкая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школа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https://vk.com/wall-173318693_2223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Сямженского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района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Сямженская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средняя школа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l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vk.com/wall-173318693_2210</a:t>
            </a: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этап Всероссийского конкурса школьных музеев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 год </a:t>
            </a:r>
          </a:p>
          <a:p>
            <a:pPr algn="l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(март)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925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273457" y="204592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13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6761" y="2060848"/>
            <a:ext cx="8501476" cy="409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tabLst>
                <a:tab pos="623888" algn="l"/>
              </a:tabLst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 год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Областной конкурс  «История в фотографиях»,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посвященный 75-летию победы в Великой Отечественной войне</a:t>
            </a:r>
          </a:p>
          <a:p>
            <a:pPr algn="just">
              <a:lnSpc>
                <a:spcPct val="10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год  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Областной конкурс  «История в фотографиях. Другой фронт», посвященный  вкладу вологжан  в дело  Победы в Великой Отечественной войне </a:t>
            </a:r>
          </a:p>
          <a:p>
            <a:pPr marL="449263" indent="-449263" algn="l">
              <a:lnSpc>
                <a:spcPct val="100000"/>
              </a:lnSpc>
            </a:pPr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</a:p>
          <a:p>
            <a:pPr algn="l">
              <a:lnSpc>
                <a:spcPct val="100000"/>
              </a:lnSpc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Областной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в фотографиях. Города-ровесники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 посвященный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875-летнему юбилею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Москвы, Вологды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Великого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Устюга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декабрь )</a:t>
            </a:r>
          </a:p>
          <a:p>
            <a:pPr algn="l">
              <a:lnSpc>
                <a:spcPct val="100000"/>
              </a:lnSpc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00000"/>
              </a:lnSpc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Интеллектуально-краеведческая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Фотолетопись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городов-юбиляров » (октябрь 2022 года)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 lvl="0" indent="-174625" algn="l">
              <a:buFontTx/>
              <a:buChar char="-"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 indent="-174625" algn="l">
              <a:spcAft>
                <a:spcPts val="0"/>
              </a:spcAft>
            </a:pPr>
            <a:r>
              <a:rPr lang="ru-RU" sz="1000" dirty="0" smtClean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57" y="160337"/>
            <a:ext cx="1731963" cy="173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05420" y="567822"/>
            <a:ext cx="6566901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МОО «Вологодское объединение поисковиков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l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2119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3792214" y="691753"/>
            <a:ext cx="2784068" cy="86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14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1988291"/>
            <a:ext cx="8544426" cy="1866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Арт-проект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посвященный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юбилею поэтессы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Ольги Фокиной  </a:t>
            </a:r>
          </a:p>
          <a:p>
            <a:pPr marL="342900" lvl="0" indent="-342900" algn="l">
              <a:buFontTx/>
              <a:buChar char="-"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32" y="258763"/>
            <a:ext cx="1731963" cy="173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95936" y="691753"/>
            <a:ext cx="3652731" cy="493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 проекты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7975" y="3107395"/>
            <a:ext cx="1519337" cy="10512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школьный музей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70113" y="3633000"/>
            <a:ext cx="1822101" cy="1051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46067" y="4150064"/>
            <a:ext cx="1872208" cy="12951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фоне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музейных экспозиций</a:t>
            </a:r>
            <a:endParaRPr lang="ru-RU" dirty="0"/>
          </a:p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12160" y="4869160"/>
            <a:ext cx="3024336" cy="17019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 работ 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июня 2022 года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электронную почту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rodkray@rcdop.edu.ru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806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15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66303" y="4279565"/>
            <a:ext cx="3312368" cy="238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2000" b="1" dirty="0" smtClean="0">
                <a:latin typeface="Times New Roman"/>
                <a:ea typeface="Times New Roman"/>
              </a:rPr>
              <a:t>Титульный лист</a:t>
            </a:r>
            <a:br>
              <a:rPr lang="ru-RU" sz="2000" b="1" dirty="0" smtClean="0">
                <a:latin typeface="Times New Roman"/>
                <a:ea typeface="Times New Roman"/>
              </a:rPr>
            </a:br>
            <a:r>
              <a:rPr lang="ru-RU" sz="2000" b="1" dirty="0" smtClean="0">
                <a:latin typeface="Times New Roman"/>
                <a:ea typeface="Times New Roman"/>
              </a:rPr>
              <a:t>любой конкурсной работы </a:t>
            </a:r>
            <a:endParaRPr lang="ru-RU" sz="2000" b="1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287553"/>
              </p:ext>
            </p:extLst>
          </p:nvPr>
        </p:nvGraphicFramePr>
        <p:xfrm>
          <a:off x="323528" y="203911"/>
          <a:ext cx="5164713" cy="6221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64"/>
                <a:gridCol w="3297949"/>
              </a:tblGrid>
              <a:tr h="1063974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ОБРАЗОВАТЕЛЬНОЙ ОРГАНИЗАЦИИ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МУНИЦИПАЛИТЕТ (район, город)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2838">
                <a:tc gridSpan="2"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КОНКУРСА </a:t>
                      </a:r>
                    </a:p>
                    <a:p>
                      <a:endParaRPr lang="ru-RU" b="1" dirty="0" smtClean="0"/>
                    </a:p>
                    <a:p>
                      <a:endParaRPr lang="ru-RU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1139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НАЗВАНИЕ РАБОТЫ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НОМИНАЦИЯ (НАПРАВЛЕНИЕ) </a:t>
                      </a:r>
                      <a:endParaRPr lang="ru-RU" b="1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3264"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фамилия, имя, отчество автора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возраст автора, класс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фамилия, имя, отчество руководителя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должность руководителя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контактный телефон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9822">
                <a:tc gridSpan="2">
                  <a:txBody>
                    <a:bodyPr/>
                    <a:lstStyle/>
                    <a:p>
                      <a:pPr algn="ctr"/>
                      <a:endParaRPr lang="ru-RU" sz="8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860" y="368659"/>
            <a:ext cx="1512168" cy="1512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9129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176499" y="1305400"/>
            <a:ext cx="7552077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16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92198" y="1012605"/>
            <a:ext cx="6120681" cy="1809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l">
              <a:spcAft>
                <a:spcPts val="0"/>
              </a:spcAft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</a:rPr>
              <a:t>Всего  школьных музеев – 191</a:t>
            </a:r>
          </a:p>
          <a:p>
            <a:pPr indent="450215" algn="l">
              <a:spcAft>
                <a:spcPts val="0"/>
              </a:spcAft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</a:rPr>
              <a:t>В реестре  начали работу – 80</a:t>
            </a:r>
          </a:p>
          <a:p>
            <a:pPr indent="450215" algn="l">
              <a:spcAft>
                <a:spcPts val="0"/>
              </a:spcAft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</a:rPr>
              <a:t>Занесены во всероссийский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</a:rPr>
              <a:t>реестр  –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</a:rPr>
              <a:t>20</a:t>
            </a:r>
          </a:p>
          <a:p>
            <a:pPr indent="450215" algn="l">
              <a:spcAft>
                <a:spcPts val="0"/>
              </a:spcAft>
            </a:pPr>
            <a:endParaRPr lang="ru-RU" sz="2000" b="1" dirty="0" smtClean="0">
              <a:latin typeface="Times New Roman"/>
              <a:ea typeface="Times New Roman"/>
            </a:endParaRPr>
          </a:p>
          <a:p>
            <a:pPr indent="450215" algn="l">
              <a:spcAft>
                <a:spcPts val="0"/>
              </a:spcAft>
            </a:pPr>
            <a:endParaRPr lang="ru-RU" sz="2000" b="1" dirty="0" smtClean="0">
              <a:latin typeface="Times New Roman"/>
              <a:ea typeface="Times New Roman"/>
            </a:endParaRPr>
          </a:p>
          <a:p>
            <a:pPr indent="450215" algn="l">
              <a:spcAft>
                <a:spcPts val="0"/>
              </a:spcAft>
            </a:pPr>
            <a:endParaRPr lang="ru-RU" sz="2000" b="1" dirty="0">
              <a:latin typeface="Times New Roman"/>
              <a:ea typeface="Times New Roman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907704" y="312738"/>
            <a:ext cx="6480720" cy="40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реестра школьных музеев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8570" y="2248246"/>
            <a:ext cx="836000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3538" algn="just">
              <a:lnSpc>
                <a:spcPct val="100000"/>
              </a:lnSpc>
              <a:spcAft>
                <a:spcPts val="0"/>
              </a:spcAft>
              <a:buFontTx/>
              <a:buChar char="-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школьного музея регистрируется на портале, заносит информацию о музее.  </a:t>
            </a:r>
          </a:p>
          <a:p>
            <a:pPr lvl="0" indent="363538" algn="just">
              <a:lnSpc>
                <a:spcPct val="100000"/>
              </a:lnSpc>
              <a:spcAft>
                <a:spcPts val="0"/>
              </a:spcAft>
              <a:buFontTx/>
              <a:buChar char="-"/>
            </a:pP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3538" algn="just">
              <a:lnSpc>
                <a:spcPct val="100000"/>
              </a:lnSpc>
              <a:spcAft>
                <a:spcPts val="0"/>
              </a:spcAft>
              <a:buFontTx/>
              <a:buChar char="-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проверяет информацию, совместно </a:t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руководителем музея корректирует и посылает на проверку в   федеральный центр. 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3538" algn="just">
              <a:lnSpc>
                <a:spcPct val="100000"/>
              </a:lnSpc>
              <a:spcAft>
                <a:spcPts val="0"/>
              </a:spcAft>
            </a:pP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3538" algn="just">
              <a:lnSpc>
                <a:spcPct val="100000"/>
              </a:lnSpc>
              <a:spcAft>
                <a:spcPts val="0"/>
              </a:spcAft>
              <a:buFontTx/>
              <a:buChar char="-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куратор проверяет,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делает замечания, после исправления их размещает на сайте федерального центра.</a:t>
            </a:r>
          </a:p>
          <a:p>
            <a:pPr lvl="0" indent="363538" algn="just">
              <a:lnSpc>
                <a:spcPct val="100000"/>
              </a:lnSpc>
              <a:spcAft>
                <a:spcPts val="0"/>
              </a:spcAft>
              <a:buFontTx/>
              <a:buChar char="-"/>
            </a:pP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4587607" y="5169947"/>
            <a:ext cx="324216" cy="496795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4341" y="5934897"/>
            <a:ext cx="8284234" cy="60760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 музей видит вся страна, вы можете участвовать в конкурсах, получаете сертификат, участвуете в обмене опытом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60337"/>
            <a:ext cx="1324448" cy="1324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53449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2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8271" y="2517247"/>
            <a:ext cx="7867259" cy="3040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ru-RU" sz="24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l"/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(8172)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28-69-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12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,  9212352930 </a:t>
            </a:r>
          </a:p>
          <a:p>
            <a:pPr algn="just">
              <a:spcAft>
                <a:spcPts val="0"/>
              </a:spcAft>
            </a:pPr>
            <a:endParaRPr lang="ru-RU" sz="2400" b="1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электронный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адрес: </a:t>
            </a:r>
            <a:r>
              <a:rPr lang="ru-RU" sz="2400" b="1" dirty="0" smtClean="0">
                <a:solidFill>
                  <a:schemeClr val="tx2"/>
                </a:solidFill>
                <a:latin typeface="Times New Roman"/>
                <a:ea typeface="Times New Roman"/>
                <a:hlinkClick r:id="rId3"/>
              </a:rPr>
              <a:t>rodkray@rcdop.edu.ru</a:t>
            </a:r>
            <a:endParaRPr lang="ru-RU" sz="2400" b="1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05" y="160338"/>
            <a:ext cx="1731963" cy="173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87961" y="2220762"/>
            <a:ext cx="8264346" cy="1351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Воробьева Наталия Владимировна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региональный куратор  деятельности музеев образовательных организаций Вологодской области, руководитель методического объединения</a:t>
            </a:r>
          </a:p>
          <a:p>
            <a:pPr algn="l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200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3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9791" y="211849"/>
            <a:ext cx="7958633" cy="744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«ВКОНТАКТЕ»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hlinkClick r:id="rId3"/>
              </a:rPr>
              <a:t> </a:t>
            </a:r>
            <a:r>
              <a:rPr lang="en-US" sz="2400" dirty="0">
                <a:hlinkClick r:id="rId3"/>
              </a:rPr>
              <a:t>https://vk.com/club173318693</a:t>
            </a: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 smtClean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 smtClean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 smtClean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 smtClean="0"/>
          </a:p>
          <a:p>
            <a:pPr algn="just"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Школьные музеи. Краеведение. </a:t>
            </a: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Вологодская область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руководителей музеев, педагогов и обучающихся образовательных организаций Вологодской области с целью обмена опытом  и обсуждения проблем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 smtClean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  </a:t>
            </a:r>
            <a:endParaRPr lang="ru-RU" sz="2400" b="1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lvl="0" algn="l"/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93101" y="4447184"/>
            <a:ext cx="18473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4" b="52368"/>
          <a:stretch/>
        </p:blipFill>
        <p:spPr bwMode="auto">
          <a:xfrm>
            <a:off x="263270" y="940083"/>
            <a:ext cx="7572375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32585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4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211849"/>
            <a:ext cx="3529891" cy="3097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400" dirty="0" smtClean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  </a:t>
            </a:r>
            <a:endParaRPr lang="ru-RU" sz="2400" b="1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lvl="0" algn="l"/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93101" y="4447184"/>
            <a:ext cx="18473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60375" y="211849"/>
            <a:ext cx="9152185" cy="4128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Aft>
                <a:spcPts val="0"/>
              </a:spcAft>
            </a:pPr>
            <a:r>
              <a:rPr lang="ru-RU" sz="2000" b="1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ПО РАЙОНАМ</a:t>
            </a:r>
          </a:p>
          <a:p>
            <a:pPr algn="l">
              <a:spcAft>
                <a:spcPts val="0"/>
              </a:spcAft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ШКОЛЬНЫЕ МУЗЕИ. ВОЛОГОДСКАЯ ОБЛАСТЬ</a:t>
            </a:r>
          </a:p>
          <a:p>
            <a:pPr algn="l">
              <a:spcAft>
                <a:spcPts val="0"/>
              </a:spcAft>
            </a:pP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/>
              <a:hlinkClick r:id="rId3"/>
            </a:endParaRPr>
          </a:p>
          <a:p>
            <a:pPr algn="l">
              <a:spcAft>
                <a:spcPts val="0"/>
              </a:spcAft>
            </a:pPr>
            <a:endParaRPr lang="ru-RU" sz="2000" b="1" dirty="0">
              <a:solidFill>
                <a:schemeClr val="tx2"/>
              </a:solidFill>
              <a:latin typeface="Times New Roman"/>
              <a:hlinkClick r:id="rId3"/>
            </a:endParaRPr>
          </a:p>
          <a:p>
            <a:pPr algn="just">
              <a:spcAft>
                <a:spcPts val="0"/>
              </a:spcAft>
            </a:pPr>
            <a:endParaRPr lang="ru-RU" sz="2000" dirty="0" smtClean="0"/>
          </a:p>
          <a:p>
            <a:pPr algn="just">
              <a:spcAft>
                <a:spcPts val="0"/>
              </a:spcAft>
            </a:pPr>
            <a:endParaRPr lang="ru-RU" sz="20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  </a:t>
            </a:r>
            <a:endParaRPr lang="ru-RU" sz="2400" b="1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lvl="0" algn="l"/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203537"/>
              </p:ext>
            </p:extLst>
          </p:nvPr>
        </p:nvGraphicFramePr>
        <p:xfrm>
          <a:off x="281898" y="980728"/>
          <a:ext cx="4290102" cy="5077560"/>
        </p:xfrm>
        <a:graphic>
          <a:graphicData uri="http://schemas.openxmlformats.org/drawingml/2006/table">
            <a:tbl>
              <a:tblPr firstRow="1" firstCol="1" bandRow="1"/>
              <a:tblGrid>
                <a:gridCol w="1553798"/>
                <a:gridCol w="720080"/>
                <a:gridCol w="1080120"/>
                <a:gridCol w="936104"/>
              </a:tblGrid>
              <a:tr h="634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Район, город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Всего  музеев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Среди них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паспортизованных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Внесенных в реестр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Бабаевский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Бабушкинский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Белозерский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Вашкинский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Великоустюгский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Верховажский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Вожегодский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Вологодский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Вытегорский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Грязовецкий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Кадуйский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Кирилловский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К-Городецкий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Междуреченский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Никольский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Нюксенский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Сокольский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15" marR="68115" marT="94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644968"/>
              </p:ext>
            </p:extLst>
          </p:nvPr>
        </p:nvGraphicFramePr>
        <p:xfrm>
          <a:off x="4750808" y="1728959"/>
          <a:ext cx="4212976" cy="4814316"/>
        </p:xfrm>
        <a:graphic>
          <a:graphicData uri="http://schemas.openxmlformats.org/drawingml/2006/table">
            <a:tbl>
              <a:tblPr firstRow="1" firstCol="1" bandRow="1"/>
              <a:tblGrid>
                <a:gridCol w="1548680"/>
                <a:gridCol w="648072"/>
                <a:gridCol w="1080120"/>
                <a:gridCol w="93610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Район, город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Всего  музеев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Среди них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паспортизованных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Внесенных в реестр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Сямженский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Тарногский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Тотемский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Усть-Кубинский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Устюженский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Харовский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Чагодощенский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Череповецкий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Шекснинский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г. Вологда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г. Череповец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Подведы ДО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Учреждения СПО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ВУЗы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2835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5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211849"/>
            <a:ext cx="3529891" cy="3097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400" dirty="0" smtClean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  </a:t>
            </a:r>
            <a:endParaRPr lang="ru-RU" sz="2400" b="1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lvl="0" algn="l"/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93101" y="4447184"/>
            <a:ext cx="18473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27584" y="8617"/>
            <a:ext cx="7584777" cy="63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</a:pPr>
            <a:endParaRPr lang="ru-RU" sz="800" b="1" dirty="0">
              <a:solidFill>
                <a:schemeClr val="tx2"/>
              </a:solidFill>
              <a:latin typeface="Times New Roman"/>
              <a:hlinkClick r:id="rId3"/>
            </a:endParaRP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ПРОФИЛИ ШКОЛЬНЫХ МУЗЕЕВ ОБЛАСТИ  (2021 год)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dirty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 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717441091"/>
              </p:ext>
            </p:extLst>
          </p:nvPr>
        </p:nvGraphicFramePr>
        <p:xfrm>
          <a:off x="171351" y="616650"/>
          <a:ext cx="8330712" cy="6241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466873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6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4" y="211849"/>
            <a:ext cx="8880921" cy="6389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400" dirty="0" smtClean="0"/>
          </a:p>
          <a:p>
            <a:pPr algn="just">
              <a:spcAft>
                <a:spcPts val="0"/>
              </a:spcAft>
            </a:pPr>
            <a:endParaRPr lang="ru-RU" sz="800" dirty="0"/>
          </a:p>
          <a:p>
            <a:pPr algn="just"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ИСТОРИЧЕСКИЕ – военно-исторические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истории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края,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населенных пунктов, образовательных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учреждений;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КРАЕВЕДЧЕСКИЕ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музеи,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которых собраны коллекции памятников не только истории, но и природы;</a:t>
            </a:r>
          </a:p>
          <a:p>
            <a:pPr algn="just">
              <a:spcAft>
                <a:spcPts val="0"/>
              </a:spcAft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ЭТНОГРАФИЧЕСКИЕ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занимаются изучением и сохранением памятников народной культуры;</a:t>
            </a:r>
          </a:p>
          <a:p>
            <a:pPr algn="just">
              <a:spcAft>
                <a:spcPts val="0"/>
              </a:spcAft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основываются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подлинных произведениях живописи, скульптуры, графики и других видов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искусства;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(геологические, биологические, зоологические, экологические) создаются с целью более углубленного изучения природы своего края.</a:t>
            </a:r>
          </a:p>
          <a:p>
            <a:pPr algn="just">
              <a:spcAft>
                <a:spcPts val="0"/>
              </a:spcAft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музеи, посвященные истории развития техники, связанные с выдающимися событиями или деятелями в области науки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техники;</a:t>
            </a:r>
          </a:p>
          <a:p>
            <a:pPr algn="just">
              <a:spcAft>
                <a:spcPts val="0"/>
              </a:spcAft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ЛИТЕРАТУРНЫЕ – музеи,  рассказывающие о писателях-земляках,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ярко отобразивших в своих произведениях родной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край;</a:t>
            </a:r>
          </a:p>
          <a:p>
            <a:pPr algn="just">
              <a:spcAft>
                <a:spcPts val="0"/>
              </a:spcAft>
            </a:pPr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МЕМОРИАЛЬНЫЕ – музеи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создаваемые в память о выдающихся событиях или расположенные на месте событий, или в памятном здании, независимо от профиля,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называются. </a:t>
            </a:r>
          </a:p>
          <a:p>
            <a:pPr algn="l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музеи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отделы природы, экономики, истории и культуры местного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края и т.д.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93101" y="4447184"/>
            <a:ext cx="18473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7797" y="7937"/>
            <a:ext cx="8888698" cy="1265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</a:pPr>
            <a:endParaRPr lang="ru-RU" sz="2000" b="1" dirty="0">
              <a:solidFill>
                <a:schemeClr val="tx2"/>
              </a:solidFill>
              <a:latin typeface="Times New Roman"/>
              <a:hlinkClick r:id="rId3"/>
            </a:endParaRPr>
          </a:p>
          <a:p>
            <a:pPr algn="l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ПРОФИЛИ ШКОЛЬНЫХ МУЗЕЕВ </a:t>
            </a:r>
          </a:p>
          <a:p>
            <a:pPr algn="l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Рекомендовано проверить  и по необходимости уточнить профиль музея</a:t>
            </a:r>
            <a:endParaRPr lang="ru-RU" sz="2000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4312078" y="5632099"/>
            <a:ext cx="780119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680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7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211849"/>
            <a:ext cx="8232849" cy="2267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400" dirty="0" smtClean="0"/>
          </a:p>
          <a:p>
            <a:pPr algn="just">
              <a:spcAft>
                <a:spcPts val="0"/>
              </a:spcAft>
            </a:pPr>
            <a:endParaRPr lang="ru-RU" sz="800" dirty="0"/>
          </a:p>
          <a:p>
            <a:pPr algn="just"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</a:t>
            </a:r>
            <a:endParaRPr lang="ru-RU" sz="1600" b="1" dirty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l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 </a:t>
            </a: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93101" y="4447184"/>
            <a:ext cx="18473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12402" y="211849"/>
            <a:ext cx="8755834" cy="1094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</a:pPr>
            <a:endParaRPr lang="ru-RU" sz="2000" b="1" dirty="0">
              <a:solidFill>
                <a:schemeClr val="tx2"/>
              </a:solidFill>
              <a:latin typeface="Times New Roman"/>
              <a:hlinkClick r:id="rId3"/>
            </a:endParaRPr>
          </a:p>
          <a:p>
            <a:pPr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ИНФОРМАЦИОННЫЕ РЕСУРСЫ 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ШКОЛЬНЫХ МУЗЕЕВ (202)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>
              <a:spcAft>
                <a:spcPts val="0"/>
              </a:spcAft>
            </a:pPr>
            <a:r>
              <a:rPr lang="ru-RU" sz="10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144914228"/>
              </p:ext>
            </p:extLst>
          </p:nvPr>
        </p:nvGraphicFramePr>
        <p:xfrm>
          <a:off x="155575" y="1397000"/>
          <a:ext cx="8880920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574546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316159" y="1124744"/>
            <a:ext cx="7552077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8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4" y="2229722"/>
            <a:ext cx="8880921" cy="435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7525" indent="-342900" algn="l">
              <a:buFontTx/>
              <a:buChar char="-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«Музеи образовательных организаций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Вологодской области» (сентябрь 2021 года)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vk.com/id357485258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7525" indent="-342900" algn="l">
              <a:buFontTx/>
              <a:buChar char="-"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7525" lvl="0" indent="-342900" algn="l"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(ноябрь)</a:t>
            </a:r>
          </a:p>
          <a:p>
            <a:pPr marL="174625" lvl="0" algn="l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7525" lvl="0" indent="-342900" algn="l"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«История Вологодчины 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мемориальных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досках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vk.com/wall-173318693_2212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4625" lvl="0" algn="l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7525" lvl="0" indent="-342900" algn="l"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«Ночь музеев»    (информационное письмо – март 2022 года 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4625" lvl="0" algn="l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7525" indent="-342900" algn="l"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Видеофильм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«Музеи образовательных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Вологодской области»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СОСТОИТСЯ 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(недостаточное количество конкурсных работ)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4" y="258763"/>
            <a:ext cx="1833071" cy="1833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41045" y="699324"/>
            <a:ext cx="6031355" cy="95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областного </a:t>
            </a:r>
            <a:r>
              <a:rPr lang="ru-RU" sz="2000" b="1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методического объединения руководителей музеев образовательных организаций Вологодской </a:t>
            </a:r>
            <a:r>
              <a:rPr lang="ru-RU" sz="2000" b="1" dirty="0" smtClean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endParaRPr lang="ru-RU" sz="2000" b="1" dirty="0">
              <a:solidFill>
                <a:srgbClr val="2F2B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7608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836347" y="2004843"/>
            <a:ext cx="2007461" cy="4318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8420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239000" algn="l"/>
                <a:tab pos="79629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2000" dirty="0">
              <a:latin typeface="+mj-lt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332001" y="203911"/>
            <a:ext cx="7704495" cy="649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 anchor="ctr"/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97"/>
              </a:spcBef>
              <a:spcAft>
                <a:spcPct val="0"/>
              </a:spcAft>
            </a:pPr>
            <a:endParaRPr lang="ru-RU" altLang="ru-RU" sz="1800" b="1" dirty="0" smtClean="0">
              <a:solidFill>
                <a:srgbClr val="1C75B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800" dirty="0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8572321" y="6571081"/>
            <a:ext cx="560160" cy="25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>
            <a:spAutoFit/>
          </a:bodyPr>
          <a:lstStyle>
            <a:lvl1pPr>
              <a:lnSpc>
                <a:spcPct val="104000"/>
              </a:lnSpc>
              <a:spcAft>
                <a:spcPts val="15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3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4000"/>
              </a:lnSpc>
              <a:spcAft>
                <a:spcPts val="12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4000"/>
              </a:lnSpc>
              <a:spcAft>
                <a:spcPts val="9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4000"/>
              </a:lnSpc>
              <a:spcAft>
                <a:spcPts val="6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4000"/>
              </a:lnSpc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ts val="3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06400" algn="l"/>
              </a:tabLst>
              <a:defRPr sz="2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hangingPunct="1">
              <a:lnSpc>
                <a:spcPct val="100000"/>
              </a:lnSpc>
              <a:spcBef>
                <a:spcPts val="816"/>
              </a:spcBef>
              <a:spcAft>
                <a:spcPct val="0"/>
              </a:spcAft>
            </a:pPr>
            <a:fld id="{75F604F3-57EF-446D-B23D-5A9470DDB343}" type="slidenum">
              <a:rPr lang="ru-RU" altLang="ru-RU" sz="1089">
                <a:solidFill>
                  <a:srgbClr val="7F7F7F"/>
                </a:solidFill>
                <a:latin typeface="Tahoma" panose="020B0604030504040204" pitchFamily="34" charset="0"/>
              </a:rPr>
              <a:pPr algn="r" hangingPunct="1">
                <a:lnSpc>
                  <a:spcPct val="100000"/>
                </a:lnSpc>
                <a:spcBef>
                  <a:spcPts val="816"/>
                </a:spcBef>
                <a:spcAft>
                  <a:spcPct val="0"/>
                </a:spcAft>
              </a:pPr>
              <a:t>9</a:t>
            </a:fld>
            <a:endParaRPr lang="ru-RU" altLang="ru-RU" sz="1089">
              <a:solidFill>
                <a:srgbClr val="7F7F7F"/>
              </a:solidFill>
              <a:latin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39937" y="336682"/>
            <a:ext cx="6812463" cy="2353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этап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и методических материалов в помощь педагогам, организаторам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туристско-краеведческой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экскурсионной работы с обучающимися,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воспитанниками (ноябрь 2021 года -февраль 2022 года)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en-US" sz="1600" dirty="0" smtClean="0">
                <a:latin typeface="Times New Roman"/>
                <a:ea typeface="Times New Roman"/>
                <a:hlinkClick r:id="rId3"/>
              </a:rPr>
              <a:t> https</a:t>
            </a:r>
            <a:r>
              <a:rPr lang="en-US" sz="1600" dirty="0">
                <a:latin typeface="Times New Roman"/>
                <a:ea typeface="Times New Roman"/>
                <a:hlinkClick r:id="rId3"/>
              </a:rPr>
              <a:t>://</a:t>
            </a:r>
            <a:r>
              <a:rPr lang="en-US" sz="1600" dirty="0" smtClean="0">
                <a:latin typeface="Times New Roman"/>
                <a:ea typeface="Times New Roman"/>
                <a:hlinkClick r:id="rId3"/>
              </a:rPr>
              <a:t>vk.com/wall-173318693_2285</a:t>
            </a:r>
            <a:endParaRPr lang="en-US" sz="1600" dirty="0" smtClean="0">
              <a:latin typeface="Times New Roman"/>
              <a:ea typeface="Times New Roman"/>
            </a:endParaRPr>
          </a:p>
          <a:p>
            <a:pPr lvl="0"/>
            <a:r>
              <a:rPr lang="ru-RU" sz="1600" dirty="0" smtClean="0">
                <a:latin typeface="Times New Roman"/>
                <a:ea typeface="Times New Roman"/>
              </a:rPr>
              <a:t> </a:t>
            </a:r>
          </a:p>
          <a:p>
            <a:pPr lvl="0"/>
            <a:endParaRPr lang="ru-RU" sz="1600" dirty="0">
              <a:latin typeface="Times New Roman"/>
              <a:ea typeface="Times New Roman"/>
            </a:endParaRPr>
          </a:p>
        </p:txBody>
      </p:sp>
      <p:sp>
        <p:nvSpPr>
          <p:cNvPr id="4" name="AutoShape 2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://static.orgpage.ru/socialnewsphotos/dd/dd828a66775f4cd9aac60dc8d2158d1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65" y="235362"/>
            <a:ext cx="1731963" cy="173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7975" y="2558957"/>
            <a:ext cx="5557217" cy="3785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«+»</a:t>
            </a:r>
          </a:p>
          <a:p>
            <a:endParaRPr lang="ru-RU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 конкурс для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туристско-краеведческой направленности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выход на Всероссийский уровень</a:t>
            </a:r>
          </a:p>
          <a:p>
            <a:pPr algn="l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есть победы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орг. взноса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865192" y="3589496"/>
            <a:ext cx="2545781" cy="172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«-»</a:t>
            </a:r>
          </a:p>
          <a:p>
            <a:endParaRPr lang="ru-RU" dirty="0"/>
          </a:p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МАЛО РАБОТ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66082" y="5963479"/>
            <a:ext cx="4572000" cy="60760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  <a:p>
            <a:pPr algn="l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ЖДЕМ ВАШЕГО УЧАСТИЯ!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3876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7280</TotalTime>
  <Words>921</Words>
  <Application>Microsoft Office PowerPoint</Application>
  <PresentationFormat>Экран (4:3)</PresentationFormat>
  <Paragraphs>471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pc-Sam</cp:lastModifiedBy>
  <cp:revision>863</cp:revision>
  <cp:lastPrinted>2018-08-03T06:09:21Z</cp:lastPrinted>
  <dcterms:created xsi:type="dcterms:W3CDTF">1601-01-01T00:00:00Z</dcterms:created>
  <dcterms:modified xsi:type="dcterms:W3CDTF">2021-11-24T05:55:06Z</dcterms:modified>
</cp:coreProperties>
</file>