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7" r:id="rId5"/>
    <p:sldId id="288" r:id="rId6"/>
    <p:sldId id="301" r:id="rId7"/>
    <p:sldId id="291" r:id="rId8"/>
    <p:sldId id="257" r:id="rId9"/>
    <p:sldId id="263" r:id="rId10"/>
    <p:sldId id="261" r:id="rId11"/>
    <p:sldId id="262" r:id="rId12"/>
    <p:sldId id="293" r:id="rId13"/>
    <p:sldId id="292" r:id="rId14"/>
    <p:sldId id="267" r:id="rId15"/>
    <p:sldId id="273" r:id="rId16"/>
    <p:sldId id="268" r:id="rId17"/>
    <p:sldId id="274" r:id="rId18"/>
    <p:sldId id="269" r:id="rId19"/>
    <p:sldId id="266" r:id="rId20"/>
    <p:sldId id="260" r:id="rId21"/>
    <p:sldId id="282" r:id="rId22"/>
    <p:sldId id="280" r:id="rId23"/>
    <p:sldId id="295" r:id="rId24"/>
    <p:sldId id="283" r:id="rId25"/>
    <p:sldId id="294" r:id="rId26"/>
    <p:sldId id="279" r:id="rId27"/>
    <p:sldId id="296" r:id="rId28"/>
    <p:sldId id="265" r:id="rId29"/>
    <p:sldId id="297" r:id="rId30"/>
    <p:sldId id="300" r:id="rId31"/>
    <p:sldId id="299" r:id="rId32"/>
    <p:sldId id="29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ECEDB-40E6-4504-A2A5-2E3E0CD29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5E2F7-5D2F-4281-8E2B-8A21F4210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9D913-594B-4546-B757-E2C763ED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5E2085-CE38-4F01-9347-A0EC260E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A0E93-CEC8-456C-8ED0-1F84C4FF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1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13D24-024C-466F-8B87-CC8EBAFC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4E5067-5548-4ACB-9208-D1C7DE26B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A061E-10F1-489D-B79E-31565B744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B133F0-0B7A-4E64-A42E-F49390BE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C198D0-CAB5-4D5B-93E9-8D758D72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5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570EEB-E69E-4BC9-BF89-710A954C2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32006C-1282-41A9-A709-29EA0A5A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08520D-123F-485C-85DF-BF915DDE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BFD1BC-C275-494D-9DEB-44C89C4E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27686-B9A4-41B5-B422-822D1BBC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1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2CD7E-D97E-458F-BE39-CEA81A35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8FCD6-0C96-4C7D-878D-20E221C88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A70BD-EAE0-4A9F-BC22-9FC6571F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92F8C-CF9B-4C36-987C-5B66636F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ADACD-463A-42E2-B200-A49F318F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75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789A5-F4A2-4D39-A5A2-03F04249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536D46-4AA4-4CBB-9790-97E2DEB2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1F3402-43DA-4C26-AE1A-91B2175A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763243-3F8C-4C5D-AD22-9B682A06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71978A-A30A-4437-A259-6D4C17F3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8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26A44-ABA1-4D20-978B-99DB2AC3A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C69E0-3392-4A47-8357-2F6131218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61986-D28F-46B3-9CE1-5F96ED3C6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F6D31-97B2-445C-A15A-2517DD70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2879FC-F540-4164-B96A-F0291090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33772E-4DCD-4B41-B88D-FDF92FE0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3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11B92-C1D4-4640-A546-4EF1DD9F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25899-B103-40D1-A1D2-AB3754AFA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5CD6DD-9A63-4F8A-9A7D-4192022AA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A27CA-B553-4AA5-9FC8-37E6FFE4C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21052A-8061-4532-BF43-59BAD9AEA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A5F7A5-1B53-4B86-A5E2-28E63E4F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843F67-0B4F-483C-907F-CBAED29F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5F48B2-C284-4F74-850C-14A76F9F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13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0E8F0-9AEB-458C-AD66-AF3DFFE4B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AC4627-258D-42C4-BF08-38632872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AE13A7-DA97-4FA7-BD8F-B6FCB9BD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61BEC8-ED61-47A9-9D2D-8203339D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5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6BC5C7-4324-43EC-8CFE-A6101BA01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BC14C-B670-492D-9F06-79E33BF2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0142F8-B7E4-4A3B-92F6-B1EE4E2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5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A4B24-48F7-4552-82BD-6A59A6AC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2672FE-FEB6-4F86-84A1-5CC810C4B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33FBC5-3263-43DD-9157-12CECBD67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A08655-5420-4F9F-A93E-86E1965F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FD2B55-64B1-4309-8272-77639147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BA6563-496E-458A-A923-32C5889C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23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1C57E-1B59-480C-9D8F-16F4252C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8BC3AD-D4DB-42C4-9B9D-36C30256F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4441D5-88ED-43E4-B5CD-7D21DFC53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718239-7739-4470-BC9A-4F21170B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523F5-7469-4C4E-B250-71908BBD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047E6B-26DD-4486-9C24-2268A15B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4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51F78-B2C8-4BFC-AD24-88521D04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B9720-CFEA-4D95-AA36-091F45EE6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A6D0BB-018F-483F-8F00-DAB59A946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B1ED-F8F3-4CD2-BB91-75F7D9DD1F91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7047FF-F2F0-4E3D-AE60-B22D8A159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FF00CE-BDD0-48C5-ACB5-C6BB2C381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2751-F4D7-415A-849C-DB24AA98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7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vcht.center/wp-content/uploads/2019/06/Biblio-5-19.pdf" TargetMode="External"/><Relationship Id="rId2" Type="http://schemas.openxmlformats.org/officeDocument/2006/relationships/hyperlink" Target="http://vcht.center/metodcenter/serdtse-otdayu-detya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rdtsedetyam.ru/" TargetMode="External"/><Relationship Id="rId5" Type="http://schemas.openxmlformats.org/officeDocument/2006/relationships/hyperlink" Target="http://vcht.center/" TargetMode="External"/><Relationship Id="rId4" Type="http://schemas.openxmlformats.org/officeDocument/2006/relationships/hyperlink" Target="http://vcht.center/?s=%D1%84%D0%BE%D1%82%D0%BE+%D0%B8+%D0%B2%D0%B8%D0%B4%D0%B5%D0%BE%D0%BC%D0%B0%D1%82%D0%B5%D1%80%D0%B8%D0%B0%D0%BB%D1%8B+%D0%BF%D0%BE+%D0%BA%D0%BE%D0%BD%D0%BA%D1%83%D1%80%D1%81%D1%83+%D1%81%D0%B5%D1%80%D0%B4%D1%86%D0%B5+%D0%BE%D1%82%D0%B4%D0%B0%D1%8E+%D0%B4%D0%B5%D1%82%D1%8F%D0%BC+2020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serdtsedetyam.ru/doc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42913-DFFC-4730-B4FA-B024DEC10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2686" y="851607"/>
            <a:ext cx="8145180" cy="2467325"/>
          </a:xfrm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пыт подготовки и участия в региональном этапе </a:t>
            </a:r>
            <a:br>
              <a:rPr lang="ru-RU" sz="28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финале Всероссийского  конкурса </a:t>
            </a:r>
            <a:br>
              <a:rPr lang="ru-RU" sz="28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«Сердце отдаю детям»</a:t>
            </a:r>
            <a:br>
              <a:rPr lang="ru-RU" sz="1100" b="1" dirty="0">
                <a:solidFill>
                  <a:srgbClr val="A50021"/>
                </a:solidFill>
              </a:rPr>
            </a:br>
            <a:br>
              <a:rPr lang="ru-RU" sz="3200" b="1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2F14EC-87B8-4683-A688-DCE70CB17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5659" y="3524395"/>
            <a:ext cx="7979234" cy="1859280"/>
          </a:xfrm>
          <a:ln>
            <a:solidFill>
              <a:srgbClr val="A5002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Розова Лариса Евгеньевна, 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дополнительного образования муниципального автономного образовательного учреждения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дополнительного образования  «Дворец детского и юношеского творчества имени А.А. Алексеевой», 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Череповец, 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регионального этапа и финалист Всероссийского конкурса профессионального мастерства  работников сферы дополнительного образования «Сердце отдаю детям»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208038-4675-4114-8090-3313DD98C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389">
            <a:off x="461003" y="1665001"/>
            <a:ext cx="2739094" cy="24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5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E64BA-7D45-49EE-9EC8-EC2D85C7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07" y="715081"/>
            <a:ext cx="10261602" cy="1316919"/>
          </a:xfrm>
          <a:ln w="28575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Заочный этап Всероссийского конкурса «Сердце отдаю детям».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первого тура: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C0188-45DC-4222-A02A-09F99DF3D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308" y="2568223"/>
            <a:ext cx="10261601" cy="2551290"/>
          </a:xfrm>
          <a:ln w="38100">
            <a:solidFill>
              <a:srgbClr val="A50021"/>
            </a:solidFill>
          </a:ln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 программа</a:t>
            </a:r>
          </a:p>
          <a:p>
            <a:pPr marL="514350" indent="-51435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качестве реализации Программы в наглядных формах</a:t>
            </a:r>
          </a:p>
          <a:p>
            <a:pPr marL="514350" indent="-51435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 (видеоролик на 5 минут)</a:t>
            </a:r>
          </a:p>
        </p:txBody>
      </p:sp>
    </p:spTree>
    <p:extLst>
      <p:ext uri="{BB962C8B-B14F-4D97-AF65-F5344CB8AC3E}">
        <p14:creationId xmlns:p14="http://schemas.microsoft.com/office/powerpoint/2010/main" val="2821225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38F0D-9DAE-499F-9F9F-9B451AAF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556" y="681036"/>
            <a:ext cx="6118577" cy="673631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второго тура: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7BC7E-03C6-46B4-B24F-CA1DC7035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9" y="1817511"/>
            <a:ext cx="11977511" cy="4359452"/>
          </a:xfrm>
          <a:ln w="28575">
            <a:solidFill>
              <a:srgbClr val="A50021"/>
            </a:solidFill>
          </a:ln>
        </p:spPr>
        <p:txBody>
          <a:bodyPr>
            <a:normAutofit fontScale="62500" lnSpcReduction="20000"/>
          </a:bodyPr>
          <a:lstStyle/>
          <a:p>
            <a:pPr marL="514350" indent="-514350" algn="ctr">
              <a:buAutoNum type="arabicPeriod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знание нормативных документов в режиме «онлайн»</a:t>
            </a:r>
            <a:r>
              <a:rPr lang="ru-RU" sz="3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3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«Актуальные вопросы развития сферы дополнительного образования детей»</a:t>
            </a:r>
            <a:r>
              <a:rPr lang="ru-RU" sz="3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  <a:p>
            <a:pPr marL="0" indent="0" algn="ctr">
              <a:buNone/>
            </a:pPr>
            <a:r>
              <a:rPr lang="ru-RU" sz="3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Тест включает 10 заданий: 8 – закрытого типа (с вариантами ответов, один из которых верный),</a:t>
            </a:r>
          </a:p>
          <a:p>
            <a:pPr marL="0" indent="0" algn="ctr">
              <a:buNone/>
            </a:pPr>
            <a:r>
              <a:rPr lang="ru-RU" sz="3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– открытого типа (необходимо дать открытый ответ в свободной письменной форме).</a:t>
            </a:r>
          </a:p>
          <a:p>
            <a:pPr algn="ctr"/>
            <a:r>
              <a:rPr lang="ru-RU" sz="29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 на вопросы теста конкурсанты будут в своих личных кабинетах, нажав кнопку «Пройти тест».</a:t>
            </a:r>
          </a:p>
          <a:p>
            <a:pPr algn="ctr"/>
            <a:r>
              <a:rPr lang="ru-RU" sz="29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на выполнение теста – </a:t>
            </a:r>
            <a:r>
              <a:rPr lang="ru-RU" sz="29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 минут</a:t>
            </a:r>
            <a:r>
              <a:rPr lang="ru-RU" sz="29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По завершении теста необходимо нажать кнопку </a:t>
            </a:r>
            <a:r>
              <a:rPr lang="ru-RU" sz="29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«отправить ответы»</a:t>
            </a:r>
            <a:r>
              <a:rPr lang="ru-RU" sz="29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   Видеопослание к педагогическому сообществу </a:t>
            </a:r>
          </a:p>
          <a:p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итогам двух туров федерального заочного этапа Конкурса 90 участников, вышедших в финал из 35 регионов РФ (по 10 человек в каждой номинации).</a:t>
            </a:r>
            <a:endParaRPr lang="ru-RU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712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3542F-0EFB-4515-90CB-4F2B3C8AD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022"/>
            <a:ext cx="10515600" cy="823667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очном этапе конкурса было представлено  9 номинаций</a:t>
            </a:r>
            <a:r>
              <a:rPr lang="ru-RU" sz="32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6B87D-5AE4-416B-B6FC-4B4E37FB1971}"/>
              </a:ext>
            </a:extLst>
          </p:cNvPr>
          <p:cNvSpPr txBox="1"/>
          <p:nvPr/>
        </p:nvSpPr>
        <p:spPr>
          <a:xfrm>
            <a:off x="1806222" y="1926862"/>
            <a:ext cx="7371645" cy="3785652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«Техническая», 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«Естественнонаучная», 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«Художественная»,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«Физкультурно-спортивная», 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«Туристско-краеведческая»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«Социально-гуманитарная», 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«Профессиональный дебют», 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«Наставничество в дополнительном образовании»,</a:t>
            </a:r>
          </a:p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«Педагог дополнительного образования, работающий с детьми с ОВЗ, с инвалидностью» -  </a:t>
            </a: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E5415A-2C37-4780-B305-FFCE84563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47">
            <a:off x="9647616" y="3022438"/>
            <a:ext cx="2199684" cy="19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7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E69D5-80A6-41C2-83B1-4295B7D5829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21-26 ноября,  г. Санкт – Петербург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финал Всероссийского конкурса «Сердце отдаю детям»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CE6048-EABA-49BA-975C-FD7479F50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414" y="1891636"/>
            <a:ext cx="7202675" cy="460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337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A5559-4CBD-4247-BE25-31C1292D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05" y="507451"/>
            <a:ext cx="6328172" cy="1508831"/>
          </a:xfrm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 Конкурса –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ГБНОУ Санкт-Петербургский городской 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Дворец творчества юных.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1F85FB-3B8C-43E4-8444-8F3CE31CB0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05" y="2274094"/>
            <a:ext cx="6328172" cy="421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BA2A6-0AC9-41AB-96AA-E94C18037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85"/>
          <a:stretch/>
        </p:blipFill>
        <p:spPr>
          <a:xfrm>
            <a:off x="284597" y="169335"/>
            <a:ext cx="3685332" cy="342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7D57AA-E516-4ECC-841F-2CC8A808C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1" y="3982177"/>
            <a:ext cx="2389187" cy="212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2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8FE66-3523-4AF6-9EF7-F635C9D4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600" y="421570"/>
            <a:ext cx="5817634" cy="1791052"/>
          </a:xfrm>
          <a:ln w="38100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Аничков Дворец, церемония открытия – интерактивная экскурсия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8DFAA6F-BDEE-4A1E-AABA-101F22CD8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6" y="212897"/>
            <a:ext cx="2447627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7D7A85-5C21-402B-A52D-B4582C48D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00" y="211314"/>
            <a:ext cx="2444708" cy="435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A84F7A-DCC4-4F22-926F-3DCBB22AE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352" y="2622490"/>
            <a:ext cx="5182049" cy="388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06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5033C-8871-41B3-8FA3-FDCF063A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CA5B02F-1175-47A2-B0A4-81CCFAA939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6600" y="365125"/>
            <a:ext cx="5181600" cy="291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C55C3D-72C2-4F28-9A9C-AC3E55734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4"/>
          <a:stretch/>
        </p:blipFill>
        <p:spPr>
          <a:xfrm>
            <a:off x="6273802" y="365125"/>
            <a:ext cx="5182049" cy="291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78A622-60AF-44D4-AE87-6E3B16DBF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232" t="12061" r="3232" b="24525"/>
          <a:stretch/>
        </p:blipFill>
        <p:spPr>
          <a:xfrm>
            <a:off x="635000" y="3415692"/>
            <a:ext cx="2444708" cy="291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AB4C3F-2687-4223-875D-8CB4A875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1" r="13164"/>
          <a:stretch/>
        </p:blipFill>
        <p:spPr>
          <a:xfrm>
            <a:off x="3420534" y="3429000"/>
            <a:ext cx="4064000" cy="291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13A9FD-78F4-4C6F-BF53-4C347C033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09" t="13295" r="20374"/>
          <a:stretch/>
        </p:blipFill>
        <p:spPr>
          <a:xfrm>
            <a:off x="7730551" y="3429000"/>
            <a:ext cx="4244138" cy="291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51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0EA2B-D3F5-4466-AFF3-05C0D87F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11" y="4436533"/>
            <a:ext cx="5746046" cy="1162756"/>
          </a:xfrm>
          <a:ln w="28575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Кораблик с алыми парусами – символ исполнения желаний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ADBB9E1-D0A4-4AA2-A866-0FBC0DBA58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6217356" cy="3497263"/>
          </a:xfrm>
          <a:ln w="38100">
            <a:solidFill>
              <a:srgbClr val="A50021"/>
            </a:solidFill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C3E767-73DE-48C1-B45B-222A79B9D5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45001" y="365125"/>
            <a:ext cx="3200170" cy="5698060"/>
          </a:xfrm>
          <a:prstGeom prst="rect">
            <a:avLst/>
          </a:prstGeom>
          <a:ln w="28575"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83854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0EF875-2F82-4DAA-B46C-5CC7603AB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19"/>
          <a:stretch/>
        </p:blipFill>
        <p:spPr>
          <a:xfrm>
            <a:off x="6096000" y="348682"/>
            <a:ext cx="4786489" cy="2874816"/>
          </a:xfrm>
          <a:prstGeom prst="rect">
            <a:avLst/>
          </a:prstGeom>
          <a:ln w="28575">
            <a:solidFill>
              <a:srgbClr val="A50021"/>
            </a:solidFill>
          </a:ln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8842BF-9657-43AF-B074-8D06BF84B5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1107" b="11826"/>
          <a:stretch/>
        </p:blipFill>
        <p:spPr>
          <a:xfrm>
            <a:off x="948266" y="348682"/>
            <a:ext cx="4800232" cy="2914141"/>
          </a:xfrm>
          <a:ln w="28575">
            <a:solidFill>
              <a:srgbClr val="A5002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05557C-AFDD-4874-9455-49D900E9B1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62" r="13066"/>
          <a:stretch/>
        </p:blipFill>
        <p:spPr>
          <a:xfrm>
            <a:off x="948266" y="3369733"/>
            <a:ext cx="4800231" cy="3201921"/>
          </a:xfrm>
          <a:prstGeom prst="rect">
            <a:avLst/>
          </a:prstGeom>
          <a:ln w="28575">
            <a:solidFill>
              <a:srgbClr val="A5002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B4B50-B09B-407F-AF2A-0FE8997CCF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88" r="12267"/>
          <a:stretch/>
        </p:blipFill>
        <p:spPr>
          <a:xfrm>
            <a:off x="6096000" y="3429000"/>
            <a:ext cx="4800231" cy="3142654"/>
          </a:xfrm>
          <a:prstGeom prst="rect">
            <a:avLst/>
          </a:prstGeom>
          <a:ln w="28575"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3005898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EE0D3C-639F-4D11-8A15-76C7B993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0300"/>
            <a:ext cx="10857089" cy="1240513"/>
          </a:xfrm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0" i="0" dirty="0">
                <a:solidFill>
                  <a:srgbClr val="555555"/>
                </a:solidFill>
                <a:effectLst/>
                <a:latin typeface="Roboto"/>
              </a:rPr>
              <a:t> </a:t>
            </a:r>
            <a:br>
              <a:rPr lang="ru-RU" sz="1800" b="0" i="0" dirty="0">
                <a:solidFill>
                  <a:srgbClr val="555555"/>
                </a:solidFill>
                <a:effectLst/>
                <a:latin typeface="Roboto"/>
              </a:rPr>
            </a:br>
            <a: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Жюри конкурса – признанные профессионалы в области воспитания и образования, известные педагоги, ученые, руководители учреждений высшего, </a:t>
            </a:r>
            <a:b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и дополнительного образования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5022EC2-2AD7-4203-BE4B-5742218D4E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609">
            <a:off x="356387" y="2477292"/>
            <a:ext cx="5181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F67AAA6-3FBC-46BF-AEB6-F3EFE648CE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88" y="3153422"/>
            <a:ext cx="5181600" cy="291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69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DD5A3-01A2-4B55-986F-F9A2A1B1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534" y="353836"/>
            <a:ext cx="7789333" cy="1460500"/>
          </a:xfrm>
          <a:ln w="28575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конкурс: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заочный этап, 2020 г.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(номинация социально – педагогическая):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DA0FC-2320-460F-9CDB-7AB774DE8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21" y="2065867"/>
            <a:ext cx="11638845" cy="4438297"/>
          </a:xfrm>
          <a:ln w="28575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Конкурсные материалы «Профессиональное портфолио участника»: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 Видеоматериалы «Визитная карточка» участника заочного этапа  (продолжительность видеоролика до 10 минут – сейчас – 5 минут)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Дополнительная общеобразовательная (общеразвивающую) программа ( оформлена в соответствии с требованиями к содержанию и структуре дополнительных общеобразовательных программ согласно п. 5 Приказа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Минпросвещения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России от 09 ноября 2018 г. № 196).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Сведения о качестве дополнительного образования в наглядных формах представления результативности реализации Программы за сопоставимые периоды реализации Программы (не менее 2-х лет)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Конспект открытого занятия с обучающимися «Ознакомление с новым видом деятельности по дополнительной общеобразовательной программе» с приложениями (презентации, дидактические материалы и т.п.) (продолжительность занятия – 30 минут) – не было. Было занятие в реальном времени</a:t>
            </a:r>
            <a:endParaRPr lang="ru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8497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3E020-7841-4E10-BBC7-C385C67A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978"/>
            <a:ext cx="10515600" cy="1207911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31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ервый  тур федерального финального (очного) этапа: </a:t>
            </a:r>
            <a:br>
              <a:rPr lang="ru-RU" sz="4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AE297-4B34-467D-8AB1-47DCD89F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1778"/>
            <a:ext cx="10515600" cy="4935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212529"/>
                </a:solidFill>
                <a:effectLst/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ru-RU" sz="23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занятие </a:t>
            </a:r>
          </a:p>
          <a:p>
            <a:pPr marL="0" indent="0" algn="ctr">
              <a:buNone/>
            </a:pPr>
            <a:endParaRPr lang="ru-RU" sz="23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300" dirty="0"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solidFill>
                <a:srgbClr val="212529"/>
              </a:solidFill>
              <a:latin typeface="Univers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460533E9-FC5F-401C-8DF3-012701FFD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89" y="1825936"/>
            <a:ext cx="7459134" cy="47488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5002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163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A78508-ED26-430D-973C-159899DA2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24"/>
          <a:stretch/>
        </p:blipFill>
        <p:spPr>
          <a:xfrm>
            <a:off x="282930" y="2951542"/>
            <a:ext cx="3261643" cy="338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74A289-9FC7-480C-8266-ABC45D71DD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/>
          <a:stretch/>
        </p:blipFill>
        <p:spPr>
          <a:xfrm>
            <a:off x="8034253" y="3181452"/>
            <a:ext cx="394679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9592BE6-3C90-41C0-AB0A-3511E21E35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6453"/>
          <a:stretch/>
        </p:blipFill>
        <p:spPr>
          <a:xfrm>
            <a:off x="4912875" y="82071"/>
            <a:ext cx="5181600" cy="291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BAF2C-3ED1-432E-B5BF-92AE09DA70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297" b="4865"/>
          <a:stretch/>
        </p:blipFill>
        <p:spPr>
          <a:xfrm>
            <a:off x="3907463" y="3364014"/>
            <a:ext cx="3596212" cy="306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043CC8-86B8-4504-B696-B31A998DC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03" y="525309"/>
            <a:ext cx="3700593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2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C5EFF-69A8-4355-B64D-6C737F2F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695" y="398991"/>
            <a:ext cx="4547616" cy="2438611"/>
          </a:xfrm>
          <a:ln w="28575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первое.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открытое занятие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4E85900-E37D-448C-B396-F2A5A6C155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23" y="3182533"/>
            <a:ext cx="5181600" cy="345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F7BDBD-9863-417B-A580-B8CB123D38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5976" y="839258"/>
            <a:ext cx="326045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E684D-CAFD-4D55-9750-0A643BDD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574" y="398991"/>
            <a:ext cx="3657917" cy="2438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69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22D6A-6D40-47F7-9B8A-E17656A5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88"/>
            <a:ext cx="10515600" cy="4707467"/>
          </a:xfrm>
          <a:ln w="28575">
            <a:solidFill>
              <a:srgbClr val="A5002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второе.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провизированный конкурс «4К: </a:t>
            </a:r>
            <a:r>
              <a:rPr lang="ru-RU" sz="2000" b="0" i="0" dirty="0" err="1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</a:t>
            </a:r>
            <a:r>
              <a:rPr lang="ru-RU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креативность,</a:t>
            </a:r>
            <a:br>
              <a:rPr lang="ru-RU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коммуникации, компетенции».</a:t>
            </a:r>
            <a:br>
              <a:rPr lang="ru-RU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жеребьёвки все участники группового конкурсного испытания были перемешаны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образовали новые команды.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команда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120 минут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развития муниципального или негосударственного учреждения дополнительного образования к 2025 году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подготовила свой проект к защите.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участнику команды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выделено 3 минуты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представления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своей части проекта.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C622C3B-78CC-4870-A5C8-9E165FA38D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3" y="3764624"/>
            <a:ext cx="4059923" cy="285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AB27584-D19E-45A0-84C0-96877C9A3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4" y="3059289"/>
            <a:ext cx="3555780" cy="35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93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1AFFD-95DA-4055-A2D6-A965AC4D28E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A5002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победителей Всероссийского конкурса 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профессионального мастерства работников сферы дополнительного образования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«Сердце отдаю детям – 2020»,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D84FB3A-C93B-4287-B015-DC0FE95E3F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58" y="1843352"/>
            <a:ext cx="6199364" cy="464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73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44C58-0EF3-435F-B575-384C8125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9" y="364006"/>
            <a:ext cx="6917267" cy="955675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«Педагогическое многоборье»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2782A1-2244-4A0D-A63C-A8F92490CA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4" y="2889955"/>
            <a:ext cx="5612475" cy="374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Объект 17">
            <a:extLst>
              <a:ext uri="{FF2B5EF4-FFF2-40B4-BE49-F238E27FC236}">
                <a16:creationId xmlns:a16="http://schemas.microsoft.com/office/drawing/2014/main" id="{97D76508-B399-4256-994C-AF276A15B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4978"/>
            <a:ext cx="5181600" cy="4730044"/>
          </a:xfrm>
          <a:ln w="28575">
            <a:solidFill>
              <a:srgbClr val="A5002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2800" b="0" i="0" dirty="0">
              <a:solidFill>
                <a:srgbClr val="55555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Публичная защита проходила в театрально-концертном комплексе «Карнавал» городского Дворца творчества юных. </a:t>
            </a:r>
          </a:p>
          <a:p>
            <a:pPr marL="0" indent="0" algn="ctr">
              <a:buNone/>
            </a:pPr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девяти участников:</a:t>
            </a:r>
          </a:p>
          <a:p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представлял свой взгляд на глобальные вызовы современного образования, </a:t>
            </a:r>
          </a:p>
          <a:p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рассказывал о значимых результатах развития дополнительного образования в своем регионе и о том, какие препятствия он видит в обновлении содержания и технологий в своем образовательном учреждении. </a:t>
            </a:r>
          </a:p>
          <a:p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отметил убедительные достижения своих воспитанников. </a:t>
            </a:r>
          </a:p>
          <a:p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Конкурсанты попробовали вывести формулу успешности личности, размышляя о том, какие важные составляющие стоит развивать, а от каких необходимо избавляться.</a:t>
            </a:r>
          </a:p>
          <a:p>
            <a:r>
              <a:rPr lang="ru-RU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Предложено было назвать </a:t>
            </a:r>
            <a:r>
              <a:rPr lang="ru-RU" sz="28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книги, которые, по мнению финалистов, необходимо прочесть всем педагогам России. </a:t>
            </a:r>
          </a:p>
          <a:p>
            <a:r>
              <a:rPr lang="ru-RU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анализ фрагмента фильма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F67F88-DB3D-4B53-9002-B1E29CC6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0595"/>
            <a:ext cx="3581042" cy="238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63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967C67-8164-48F8-B178-83AA99DEF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28" b="18517"/>
          <a:stretch/>
        </p:blipFill>
        <p:spPr>
          <a:xfrm>
            <a:off x="6433967" y="3429000"/>
            <a:ext cx="5103277" cy="305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78724-9A3A-4741-B80C-6896EE34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6" y="371141"/>
            <a:ext cx="10882488" cy="1886637"/>
          </a:xfrm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испытание – Педагогическая риторика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диалог с представителем </a:t>
            </a:r>
            <a:r>
              <a:rPr lang="ru-RU" sz="22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России) </a:t>
            </a:r>
            <a:b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31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1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«Дополнительное образование детей – возможность для самореализации и развития талантов»</a:t>
            </a:r>
            <a:br>
              <a:rPr lang="ru-RU" sz="31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4E042AC-55E0-4963-B471-35DF70243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6" y="2490963"/>
            <a:ext cx="51816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1115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42C01-6E0E-4BF8-AB13-8190C32D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2" y="365125"/>
            <a:ext cx="10371667" cy="1325563"/>
          </a:xfrm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Абсолютный победитель конкурса -  Анна Игоревна Григорьева, педагог программы естественнонаучной направленности «Космические разведчики» из Казани</a:t>
            </a:r>
            <a:r>
              <a:rPr lang="ru-RU" b="0" i="0" dirty="0">
                <a:solidFill>
                  <a:srgbClr val="555555"/>
                </a:solidFill>
                <a:effectLst/>
                <a:latin typeface="Roboto"/>
              </a:rPr>
              <a:t>. 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81F397-D451-479E-ACC1-E028CDEBA6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21" y="2889955"/>
            <a:ext cx="5726378" cy="381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02DAEA9-B11C-4CA1-9DA0-7F78B7D12D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" y="1880619"/>
            <a:ext cx="4100689" cy="368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020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E81F9-504E-4F89-9C6D-9CE25593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511"/>
            <a:ext cx="10515600" cy="1397177"/>
          </a:xfrm>
          <a:ln w="28575">
            <a:solidFill>
              <a:srgbClr val="A5002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участию во Всероссийском конкурсе профессионального мастерства работников  сферы дополнительного образования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отдаю детям»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E0EDE5-DA81-44EE-B1EF-5B26BB82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092"/>
            <a:ext cx="10515600" cy="4351338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«Сердце отдаю детям» | ВЦХТ (</a:t>
            </a:r>
            <a:r>
              <a:rPr lang="ru-RU" sz="24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vcht.center</a:t>
            </a: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)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все по конкурсу, документы, разъяснения и т.д.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Biblio-5-19.p65 (</a:t>
            </a:r>
            <a:r>
              <a:rPr lang="ru-RU" sz="24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vcht.center</a:t>
            </a: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)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методический сборник по обновленному содержанию конкурса (2019)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Результаты поиска фото и видеоматериалы по конкурсу сердце отдаю детям 2020 | ВЦХТ (</a:t>
            </a:r>
            <a:r>
              <a:rPr lang="ru-RU" sz="24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vcht.center</a:t>
            </a:r>
            <a:r>
              <a:rPr lang="ru-RU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)</a:t>
            </a:r>
            <a:endParaRPr lang="ru-RU" sz="24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hlinkClick r:id="rId5"/>
              </a:rPr>
              <a:t>Всероссийский Центр Художественного Творчества | ВЦХТ (</a:t>
            </a:r>
            <a:r>
              <a:rPr lang="ru-RU" sz="2400" dirty="0" err="1">
                <a:hlinkClick r:id="rId5"/>
              </a:rPr>
              <a:t>vcht.center</a:t>
            </a:r>
            <a:r>
              <a:rPr lang="ru-RU" sz="2400" dirty="0">
                <a:hlinkClick r:id="rId5"/>
              </a:rPr>
              <a:t>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hlinkClick r:id="rId6"/>
              </a:rPr>
              <a:t>Сердце отдаю детям 2020 – Всероссийский конкурс профессионального мастерства (serdtsedetyam.ru)</a:t>
            </a:r>
            <a:r>
              <a:rPr lang="ru-RU" sz="2000" dirty="0"/>
              <a:t>    сайт конкурса </a:t>
            </a:r>
          </a:p>
        </p:txBody>
      </p:sp>
    </p:spTree>
    <p:extLst>
      <p:ext uri="{BB962C8B-B14F-4D97-AF65-F5344CB8AC3E}">
        <p14:creationId xmlns:p14="http://schemas.microsoft.com/office/powerpoint/2010/main" val="3486070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2D048F-B453-4B02-A224-1352203D7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579"/>
            <a:ext cx="10515600" cy="4910666"/>
          </a:xfrm>
          <a:ln w="28575">
            <a:solidFill>
              <a:srgbClr val="A50021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 algn="ctr">
              <a:buNone/>
            </a:pPr>
            <a:r>
              <a:rPr lang="ru-RU" dirty="0">
                <a:hlinkClick r:id="rId2"/>
              </a:rPr>
              <a:t>Документы – Сердце отдаю детям 2020 (serdtsedetyam.ru)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документов для ознакомления с регламентом проведения конкурса 2020: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Конкурса “Сердце отдаю детям”-2020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СОГЛАСИЕ НА ОБРАБОТКУ ПЕРСОНАЛЬНЫХ ДАННЫХ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понятия, применяемые в процессе организации и проведения Конкурса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нормативно-правовых документов для подготовки к Конкурсу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подготовке к конкурсным испытаниям финала СОД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кинофильмов и литературы СОД 2020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требования к видеоматериалу Открытое занятие (формат онлайн)</a:t>
            </a: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для  проведения в СПб открытых занятий и контактная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271371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52901-30AE-4CB4-9FC3-7EE0D4DE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689" y="365125"/>
            <a:ext cx="8410222" cy="1009651"/>
          </a:xfrm>
          <a:ln w="38100">
            <a:solidFill>
              <a:srgbClr val="A50021"/>
            </a:solidFill>
          </a:ln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1-5 марта 2020 г. – очный этап: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5DA03-98B7-46CB-8149-859D5DFBD2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400" dirty="0"/>
              <a:t>г. Вологда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0F98DC8-F32A-4EA2-A698-5187A109E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690688"/>
            <a:ext cx="5495350" cy="4802187"/>
          </a:xfrm>
          <a:ln w="28575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 тур: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4К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(30 минут)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 тур: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многоборье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(педагогические задачи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ситуации)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риторика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03674E-5DDF-4F5D-AC94-4702DBC0B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9" y="1690688"/>
            <a:ext cx="5723123" cy="344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13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82A31-0ABF-4A8A-9367-1709C11F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  <a:ln w="28575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конкурса 2021: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DB47B7-23AB-470C-9DAA-CE7AE512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644"/>
            <a:ext cx="10515600" cy="4901319"/>
          </a:xfrm>
          <a:ln w="38100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Заочный конкурс: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 – план-текст-видеоряд-монтаж. РЕГЛАМЕНТ!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– в соответствии с требованиями к содержанию и структуре (согласно нормативных документов)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Очный конкурс: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– структура! – тайминг (регламент!!!-30 минут)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«Мое педагогическое послание» - определите основную тему, линию, что важно – именно для Вас, что волнует, на что хотите обратить внимание профессионального сообщества. Послание не должно повторять визитку.</a:t>
            </a:r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Веб-квест – освоить технологию, создать пару – тройку квестов, пройти их с ребятами)</a:t>
            </a:r>
          </a:p>
        </p:txBody>
      </p:sp>
    </p:spTree>
    <p:extLst>
      <p:ext uri="{BB962C8B-B14F-4D97-AF65-F5344CB8AC3E}">
        <p14:creationId xmlns:p14="http://schemas.microsoft.com/office/powerpoint/2010/main" val="3462751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832CA-4B99-4F66-90F3-1B41C56BB16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A50021"/>
            </a:solidFill>
          </a:ln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 участникам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9D2D84-A966-40BC-AFBD-4E7A5BB92DDB}"/>
              </a:ext>
            </a:extLst>
          </p:cNvPr>
          <p:cNvSpPr>
            <a:spLocks noGrp="1"/>
          </p:cNvSpPr>
          <p:nvPr>
            <p:ph idx="1"/>
          </p:nvPr>
        </p:nvSpPr>
        <p:spPr>
          <a:ln w="28575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изучите ПОЛОЖЕНИЕ  - там всё есть!!!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ВАЖНО знать и понимать нормативные документы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Готовьте материалы на конкурс в соответствии с заявленными критериями – оценивать будут по ним!!!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Будьте искренними в своих суждениях, не бойтесь демонстрировать свою профессиональную  позицию!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Воспользуйтесь помощью и поддержкой своих коллег, друзей, родных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 этом конкурсе НЕТ проигравших!!!</a:t>
            </a:r>
          </a:p>
        </p:txBody>
      </p:sp>
    </p:spTree>
    <p:extLst>
      <p:ext uri="{BB962C8B-B14F-4D97-AF65-F5344CB8AC3E}">
        <p14:creationId xmlns:p14="http://schemas.microsoft.com/office/powerpoint/2010/main" val="1577397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6D4BC-E9B6-41B9-B79E-A0CB1C9C7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УДАЧИ!!!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24DD6E-9A3F-4FE4-BFF7-8F3467C01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63"/>
          <a:stretch/>
        </p:blipFill>
        <p:spPr>
          <a:xfrm>
            <a:off x="3953554" y="1690688"/>
            <a:ext cx="4284892" cy="4351338"/>
          </a:xfrm>
          <a:ln w="76200"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405824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D6277-24CF-4A38-8BF0-0EAAA3CD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044" y="1411111"/>
            <a:ext cx="6015744" cy="869244"/>
          </a:xfrm>
          <a:ln w="38100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Конкурсные испытания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7BC38B8-7112-478F-9293-6431FADB2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r="16829"/>
          <a:stretch/>
        </p:blipFill>
        <p:spPr>
          <a:xfrm rot="21017984">
            <a:off x="880532" y="947109"/>
            <a:ext cx="3623734" cy="343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BB4458-8FA5-4473-865A-9F6C2414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111" y="2849280"/>
            <a:ext cx="5182049" cy="345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4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47591-7258-4348-8957-311DF3009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358" y="329546"/>
            <a:ext cx="4549421" cy="476010"/>
          </a:xfrm>
          <a:ln w="28575">
            <a:solidFill>
              <a:srgbClr val="A5002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CC8D94D-A3A1-4152-B93F-2CC3B629D8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56" y="365126"/>
            <a:ext cx="4423588" cy="294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14E19C-5F63-4252-9C74-60E621FF5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927" y="1065235"/>
            <a:ext cx="3762702" cy="250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1014851-4139-4773-9BD2-36392974751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5" y="3828933"/>
            <a:ext cx="4200529" cy="279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23807E-A701-4C32-B72E-B073A88BE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68" r="3642" b="10074"/>
          <a:stretch/>
        </p:blipFill>
        <p:spPr>
          <a:xfrm>
            <a:off x="5068706" y="3828934"/>
            <a:ext cx="5160005" cy="279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03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6EF93-E62C-42A6-AF79-1962FD64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75" y="597430"/>
            <a:ext cx="5402404" cy="1083733"/>
          </a:xfrm>
          <a:ln w="28575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риторика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CB51FA-5962-4A33-9A89-1AB5902D5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endParaRPr lang="ru-RU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89A828C6-BFBB-4ABC-88B5-24C4A9B640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5983" y="2114638"/>
            <a:ext cx="5157787" cy="3440547"/>
          </a:xfrm>
          <a:prstGeom prst="rect">
            <a:avLst/>
          </a:prstGeom>
          <a:ln w="38100">
            <a:solidFill>
              <a:srgbClr val="A50021"/>
            </a:solidFill>
          </a:ln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4A3F4589-0A34-423E-A39C-C6630B97C0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7725" y="1139296"/>
            <a:ext cx="5157663" cy="3440547"/>
          </a:xfrm>
          <a:prstGeom prst="rect">
            <a:avLst/>
          </a:prstGeom>
          <a:ln w="28575"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42221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918463-C58C-4998-B4C0-ED37345D9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4" t="6894" r="13838" b="6236"/>
          <a:stretch/>
        </p:blipFill>
        <p:spPr>
          <a:xfrm>
            <a:off x="7875233" y="834318"/>
            <a:ext cx="3781779" cy="300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53DE85C-170A-4367-91C8-FCA4F74CE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CA31958-28E6-4EFA-91F1-AE0201920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 r="4815" b="15152"/>
          <a:stretch/>
        </p:blipFill>
        <p:spPr>
          <a:xfrm>
            <a:off x="839788" y="320849"/>
            <a:ext cx="4909432" cy="229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1B2AAC-7C82-4EF1-A891-BC75414CFB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2290296" y="3011744"/>
            <a:ext cx="5157663" cy="344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08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850085-18D4-4409-820A-8DA6020A1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" y="647763"/>
            <a:ext cx="10705514" cy="5852037"/>
          </a:xfrm>
        </p:spPr>
      </p:pic>
    </p:spTree>
    <p:extLst>
      <p:ext uri="{BB962C8B-B14F-4D97-AF65-F5344CB8AC3E}">
        <p14:creationId xmlns:p14="http://schemas.microsoft.com/office/powerpoint/2010/main" val="226251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08605-E400-4A86-A6DF-7745655D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223"/>
            <a:ext cx="10515600" cy="5531554"/>
          </a:xfrm>
          <a:ln w="28575">
            <a:solidFill>
              <a:srgbClr val="A5002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этапы Всероссийского конкурса «Сердце отдаю детям» прошли 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субъектах Российской Федерации.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федеральном </a:t>
            </a:r>
            <a:r>
              <a:rPr lang="ru-RU" sz="24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заочном этапе 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 приняли участие 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273 педагога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56 регионов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Российской Федерации. 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 педагогов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победители региональных конкурсов профессионального мастерства и </a:t>
            </a: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113 самовыдвиженцев. </a:t>
            </a:r>
            <a:b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очном финале 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участвовало </a:t>
            </a: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человек 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Российской Федерации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оператор Конкурса –</a:t>
            </a:r>
            <a:b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ФГБУК «Всероссийский центр развития художественного творчества и гуманитарных технологий» (Москва)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74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1312</Words>
  <Application>Microsoft Office PowerPoint</Application>
  <PresentationFormat>Широкоэкранный</PresentationFormat>
  <Paragraphs>121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Roboto</vt:lpstr>
      <vt:lpstr>Times New Roman</vt:lpstr>
      <vt:lpstr>Univers</vt:lpstr>
      <vt:lpstr>Wingdings</vt:lpstr>
      <vt:lpstr>Тема Office</vt:lpstr>
      <vt:lpstr>   Опыт подготовки и участия в региональном этапе  и финале Всероссийского  конкурса  «Сердце отдаю детям»  </vt:lpstr>
      <vt:lpstr>Региональный  конкурс:  заочный этап, 2020 г.  (номинация социально – педагогическая):</vt:lpstr>
      <vt:lpstr>1-5 марта 2020 г. – очный этап:</vt:lpstr>
      <vt:lpstr>Конкурсные испытания</vt:lpstr>
      <vt:lpstr>Открытое занятие</vt:lpstr>
      <vt:lpstr>Педагогическая риторика</vt:lpstr>
      <vt:lpstr>Презентация PowerPoint</vt:lpstr>
      <vt:lpstr>Презентация PowerPoint</vt:lpstr>
      <vt:lpstr>Региональные этапы Всероссийского конкурса «Сердце отдаю детям» прошли  в 56 субъектах Российской Федерации.  В федеральном заочном этапе Конкурса приняли участие   273 педагога из 56 регионов Российской Федерации.   160 педагогов – победители региональных конкурсов профессионального мастерства и 113 самовыдвиженцев.   В очном финале участвовало 90 человек из 35 субъектов Российской Федерации  Федеральный оператор Конкурса –  ФГБУК «Всероссийский центр развития художественного творчества и гуманитарных технологий» (Москва) </vt:lpstr>
      <vt:lpstr> Заочный этап Всероссийского конкурса «Сердце отдаю детям».  Испытания первого тура:    </vt:lpstr>
      <vt:lpstr>Испытания второго тура:</vt:lpstr>
      <vt:lpstr>В очном этапе конкурса было представлено  9 номинаций:</vt:lpstr>
      <vt:lpstr>21-26 ноября,  г. Санкт – Петербург финал Всероссийского конкурса «Сердце отдаю детям» </vt:lpstr>
      <vt:lpstr> Региональный оператор Конкурса –  ГБНОУ Санкт-Петербургский городской  Дворец творчества юных. </vt:lpstr>
      <vt:lpstr>Аничков Дворец, церемония открытия – интерактивная экскурсия</vt:lpstr>
      <vt:lpstr>Презентация PowerPoint</vt:lpstr>
      <vt:lpstr>Кораблик с алыми парусами – символ исполнения желаний</vt:lpstr>
      <vt:lpstr>Презентация PowerPoint</vt:lpstr>
      <vt:lpstr>  Жюри конкурса – признанные профессионалы в области воспитания и образования, известные педагоги, ученые, руководители учреждений высшего,  среднего и дополнительного образования </vt:lpstr>
      <vt:lpstr>Первый  тур федерального финального (очного) этапа:  </vt:lpstr>
      <vt:lpstr>Презентация PowerPoint</vt:lpstr>
      <vt:lpstr>Испытание первое.   Конкурсное открытое занятие</vt:lpstr>
      <vt:lpstr>Испытание второе.   Импровизированный конкурс «4К: командообразование, креативность,  коммуникации, компетенции».  В ходе жеребьёвки все участники группового конкурсного испытания были перемешаны  и образовали новые команды.  Каждая команда  за 120 минут разработала проект развития муниципального или негосударственного учреждения дополнительного образования к 2025 году  и подготовила свой проект к защите.   Каждому участнику команды  было выделено 3 минуты  для представления  своей части проекта.</vt:lpstr>
      <vt:lpstr>Девять победителей Всероссийского конкурса профессионального мастерства работников сферы дополнительного образования  «Сердце отдаю детям – 2020», </vt:lpstr>
      <vt:lpstr>«Педагогическое многоборье» </vt:lpstr>
      <vt:lpstr> Последнее испытание – Педагогическая риторика (диалог с представителем Минпросвещения России)   тема - «Дополнительное образование детей – возможность для самореализации и развития талантов»  </vt:lpstr>
      <vt:lpstr>Абсолютный победитель конкурса -  Анна Игоревна Григорьева, педагог программы естественнонаучной направленности «Космические разведчики» из Казани. </vt:lpstr>
      <vt:lpstr>Подготовка к участию во Всероссийском конкурсе профессионального мастерства работников  сферы дополнительного образования  «Сердце отдаю детям» </vt:lpstr>
      <vt:lpstr>Презентация PowerPoint</vt:lpstr>
      <vt:lpstr>Региональный этап конкурса 2021:</vt:lpstr>
      <vt:lpstr>Пожелания участникам  регионального этапа:</vt:lpstr>
      <vt:lpstr>УДАЧИ!!!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подготовки и участия  в региональном этапе и  Всероссийском  конкурсе  «Сердце отдаю детям»  </dc:title>
  <dc:creator>Розовы</dc:creator>
  <cp:lastModifiedBy>Розовы</cp:lastModifiedBy>
  <cp:revision>39</cp:revision>
  <dcterms:created xsi:type="dcterms:W3CDTF">2021-02-02T22:01:10Z</dcterms:created>
  <dcterms:modified xsi:type="dcterms:W3CDTF">2021-02-03T22:46:39Z</dcterms:modified>
</cp:coreProperties>
</file>