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9" r:id="rId3"/>
    <p:sldId id="260" r:id="rId4"/>
    <p:sldId id="262" r:id="rId5"/>
    <p:sldId id="263" r:id="rId6"/>
    <p:sldId id="261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00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1689" autoAdjust="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05A6D-F935-40B0-B093-AA81EC84C8E5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A2A84E-318B-492A-B21F-0F9A94B0354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2A84E-318B-492A-B21F-0F9A94B03541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1928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2A84E-318B-492A-B21F-0F9A94B0354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1928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2A84E-318B-492A-B21F-0F9A94B03541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1928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2A84E-318B-492A-B21F-0F9A94B03541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19284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2A84E-318B-492A-B21F-0F9A94B0354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1928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2A84E-318B-492A-B21F-0F9A94B0354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19284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2A84E-318B-492A-B21F-0F9A94B0354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1928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2A84E-318B-492A-B21F-0F9A94B03541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1928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2736304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КОНКУРСНЫЕ </a:t>
            </a:r>
            <a:r>
              <a:rPr lang="ru-RU" sz="4000" dirty="0">
                <a:solidFill>
                  <a:srgbClr val="C00000"/>
                </a:solidFill>
              </a:rPr>
              <a:t>МЕРОПРИЯТИЯ</a:t>
            </a:r>
            <a:br>
              <a:rPr lang="ru-RU" sz="4000" dirty="0">
                <a:solidFill>
                  <a:srgbClr val="C00000"/>
                </a:solidFill>
              </a:rPr>
            </a:br>
            <a:r>
              <a:rPr lang="ru-RU" sz="3500" b="0" dirty="0" smtClean="0">
                <a:solidFill>
                  <a:srgbClr val="C00000"/>
                </a:solidFill>
              </a:rPr>
              <a:t>2020 год – 2021 год</a:t>
            </a:r>
            <a:br>
              <a:rPr lang="ru-RU" sz="3500" b="0" dirty="0" smtClean="0">
                <a:solidFill>
                  <a:srgbClr val="C00000"/>
                </a:solidFill>
              </a:rPr>
            </a:br>
            <a:r>
              <a:rPr lang="ru-RU" sz="3500" b="0" dirty="0" smtClean="0">
                <a:solidFill>
                  <a:srgbClr val="C00000"/>
                </a:solidFill>
              </a:rPr>
              <a:t>(техническая направленность)</a:t>
            </a:r>
            <a:endParaRPr lang="ru-RU" sz="3500" b="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3573016"/>
            <a:ext cx="6620272" cy="914400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МУНИЦИПАЛЬНОЕ УЧРЕЖДЕНИЕ ДОПОЛНИТЕЛЬНОГО ОБРАЗОВАНИЯ 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«ДЕТСКО-ЮНОШЕСКИЙ ЦЕНТР «ЕДИНСТВО»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F0C6B4E-503A-4A25-8FBC-6E40573FAB0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8032" y="4005064"/>
            <a:ext cx="1944216" cy="19442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71800" y="4581128"/>
            <a:ext cx="59766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700" b="1" dirty="0" smtClean="0">
                <a:solidFill>
                  <a:srgbClr val="C00000"/>
                </a:solidFill>
              </a:rPr>
              <a:t>адрес:</a:t>
            </a:r>
            <a:r>
              <a:rPr lang="ru-RU" sz="1700" b="1" dirty="0" smtClean="0"/>
              <a:t> </a:t>
            </a:r>
            <a:r>
              <a:rPr lang="ru-RU" sz="1700" b="1" dirty="0" smtClean="0">
                <a:solidFill>
                  <a:srgbClr val="002060"/>
                </a:solidFill>
              </a:rPr>
              <a:t>160000, г. Вологда, ул. Сергея Орлова, д. 1</a:t>
            </a:r>
          </a:p>
          <a:p>
            <a:pPr algn="just"/>
            <a:r>
              <a:rPr lang="ru-RU" sz="1700" b="1" dirty="0" smtClean="0">
                <a:solidFill>
                  <a:srgbClr val="C00000"/>
                </a:solidFill>
              </a:rPr>
              <a:t>телефон:</a:t>
            </a:r>
            <a:r>
              <a:rPr lang="ru-RU" sz="1700" b="1" dirty="0" smtClean="0"/>
              <a:t> </a:t>
            </a:r>
            <a:r>
              <a:rPr lang="ru-RU" sz="1700" b="1" dirty="0" smtClean="0">
                <a:solidFill>
                  <a:srgbClr val="002060"/>
                </a:solidFill>
              </a:rPr>
              <a:t>(8172) 53-98-13, 53-59-76</a:t>
            </a:r>
          </a:p>
          <a:p>
            <a:pPr algn="just"/>
            <a:r>
              <a:rPr lang="en-US" sz="1700" b="1" dirty="0" smtClean="0">
                <a:solidFill>
                  <a:srgbClr val="C00000"/>
                </a:solidFill>
              </a:rPr>
              <a:t>e-mail:</a:t>
            </a:r>
            <a:r>
              <a:rPr lang="en-US" sz="1700" b="1" dirty="0" smtClean="0"/>
              <a:t> </a:t>
            </a:r>
            <a:r>
              <a:rPr lang="en-US" sz="1700" b="1" dirty="0" smtClean="0">
                <a:solidFill>
                  <a:srgbClr val="002060"/>
                </a:solidFill>
              </a:rPr>
              <a:t>edinstvo@vologda-city.ru</a:t>
            </a:r>
            <a:endParaRPr lang="ru-RU" sz="17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700" b="1" dirty="0" smtClean="0">
                <a:solidFill>
                  <a:srgbClr val="C00000"/>
                </a:solidFill>
              </a:rPr>
              <a:t>сайт:</a:t>
            </a:r>
            <a:r>
              <a:rPr lang="ru-RU" sz="1700" b="1" dirty="0" smtClean="0">
                <a:solidFill>
                  <a:srgbClr val="002060"/>
                </a:solidFill>
              </a:rPr>
              <a:t> </a:t>
            </a:r>
            <a:r>
              <a:rPr lang="en-US" sz="1700" b="1" dirty="0" smtClean="0">
                <a:solidFill>
                  <a:srgbClr val="002060"/>
                </a:solidFill>
              </a:rPr>
              <a:t>edinstvo</a:t>
            </a:r>
            <a:r>
              <a:rPr lang="ru-RU" sz="1700" b="1" dirty="0" smtClean="0">
                <a:solidFill>
                  <a:srgbClr val="002060"/>
                </a:solidFill>
              </a:rPr>
              <a:t>.</a:t>
            </a:r>
            <a:r>
              <a:rPr lang="en-US" sz="1700" b="1" dirty="0" err="1" smtClean="0">
                <a:solidFill>
                  <a:srgbClr val="002060"/>
                </a:solidFill>
              </a:rPr>
              <a:t>edu</a:t>
            </a:r>
            <a:r>
              <a:rPr lang="ru-RU" sz="1700" b="1" dirty="0" smtClean="0">
                <a:solidFill>
                  <a:srgbClr val="002060"/>
                </a:solidFill>
              </a:rPr>
              <a:t>.</a:t>
            </a:r>
            <a:r>
              <a:rPr lang="en-US" sz="1700" b="1" dirty="0" err="1" smtClean="0">
                <a:solidFill>
                  <a:srgbClr val="002060"/>
                </a:solidFill>
              </a:rPr>
              <a:t>ru</a:t>
            </a:r>
            <a:endParaRPr lang="ru-RU" sz="17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700" b="1" dirty="0" smtClean="0">
                <a:solidFill>
                  <a:srgbClr val="C00000"/>
                </a:solidFill>
              </a:rPr>
              <a:t>группа </a:t>
            </a:r>
            <a:r>
              <a:rPr lang="ru-RU" sz="1700" b="1" dirty="0" err="1" smtClean="0">
                <a:solidFill>
                  <a:srgbClr val="C00000"/>
                </a:solidFill>
              </a:rPr>
              <a:t>ВКонтаке</a:t>
            </a:r>
            <a:r>
              <a:rPr lang="ru-RU" sz="1700" b="1" dirty="0" smtClean="0">
                <a:solidFill>
                  <a:srgbClr val="C00000"/>
                </a:solidFill>
              </a:rPr>
              <a:t>: </a:t>
            </a:r>
            <a:r>
              <a:rPr lang="ru-RU" sz="1700" b="1" dirty="0" smtClean="0">
                <a:solidFill>
                  <a:srgbClr val="002060"/>
                </a:solidFill>
              </a:rPr>
              <a:t>vk.com/</a:t>
            </a:r>
            <a:r>
              <a:rPr lang="ru-RU" sz="1700" b="1" dirty="0" err="1" smtClean="0">
                <a:solidFill>
                  <a:srgbClr val="002060"/>
                </a:solidFill>
              </a:rPr>
              <a:t>duts_edinstvo</a:t>
            </a:r>
            <a:endParaRPr lang="ru-RU" sz="1700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548680"/>
            <a:ext cx="849694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Координаты Оргкомитета:</a:t>
            </a:r>
          </a:p>
          <a:p>
            <a:pPr algn="ctr"/>
            <a:endParaRPr lang="ru-RU" sz="20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Муниципальное учреждение дополнительного образования «Детско-юношеский центр «Единство»</a:t>
            </a:r>
          </a:p>
          <a:p>
            <a:pPr algn="ctr"/>
            <a:endParaRPr lang="ru-RU" sz="2000" b="1" dirty="0" smtClean="0"/>
          </a:p>
          <a:p>
            <a:pPr algn="just"/>
            <a:r>
              <a:rPr lang="ru-RU" sz="2000" b="1" dirty="0" smtClean="0">
                <a:solidFill>
                  <a:srgbClr val="C00000"/>
                </a:solidFill>
              </a:rPr>
              <a:t>адрес:</a:t>
            </a:r>
            <a:r>
              <a:rPr lang="ru-RU" sz="2000" b="1" dirty="0" smtClean="0"/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160000, г. Вологда, ул. Сергея Орлова, д. 1,  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            </a:t>
            </a:r>
            <a:r>
              <a:rPr lang="ru-RU" sz="2000" b="1" dirty="0" err="1" smtClean="0">
                <a:solidFill>
                  <a:srgbClr val="002060"/>
                </a:solidFill>
              </a:rPr>
              <a:t>каб</a:t>
            </a:r>
            <a:r>
              <a:rPr lang="ru-RU" sz="2000" b="1" dirty="0" smtClean="0">
                <a:solidFill>
                  <a:srgbClr val="002060"/>
                </a:solidFill>
              </a:rPr>
              <a:t>. 14</a:t>
            </a: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</a:rPr>
              <a:t>телефон:</a:t>
            </a:r>
            <a:r>
              <a:rPr lang="ru-RU" sz="2000" b="1" dirty="0" smtClean="0"/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(8172) 53-98-13, 53-59-76</a:t>
            </a:r>
          </a:p>
          <a:p>
            <a:pPr algn="just"/>
            <a:r>
              <a:rPr lang="en-US" sz="2000" b="1" dirty="0" smtClean="0">
                <a:solidFill>
                  <a:srgbClr val="C00000"/>
                </a:solidFill>
              </a:rPr>
              <a:t>e-mail:</a:t>
            </a:r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edinstvo@vologda-city.ru</a:t>
            </a:r>
            <a:endParaRPr lang="ru-RU" sz="20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</a:rPr>
              <a:t>сайт: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edinstvo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  <a:r>
              <a:rPr lang="en-US" sz="2000" b="1" dirty="0" err="1" smtClean="0">
                <a:solidFill>
                  <a:srgbClr val="002060"/>
                </a:solidFill>
              </a:rPr>
              <a:t>edu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  <a:r>
              <a:rPr lang="en-US" sz="2000" b="1" dirty="0" err="1" smtClean="0">
                <a:solidFill>
                  <a:srgbClr val="002060"/>
                </a:solidFill>
              </a:rPr>
              <a:t>ru</a:t>
            </a:r>
            <a:endParaRPr lang="ru-RU" sz="20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</a:rPr>
              <a:t>группа </a:t>
            </a:r>
            <a:r>
              <a:rPr lang="ru-RU" sz="2000" b="1" dirty="0" err="1" smtClean="0">
                <a:solidFill>
                  <a:srgbClr val="C00000"/>
                </a:solidFill>
              </a:rPr>
              <a:t>ВКонтаке</a:t>
            </a:r>
            <a:r>
              <a:rPr lang="ru-RU" sz="2000" b="1" dirty="0" smtClean="0">
                <a:solidFill>
                  <a:srgbClr val="C00000"/>
                </a:solidFill>
              </a:rPr>
              <a:t>: </a:t>
            </a:r>
            <a:r>
              <a:rPr lang="ru-RU" sz="2000" b="1" dirty="0" smtClean="0">
                <a:solidFill>
                  <a:srgbClr val="002060"/>
                </a:solidFill>
              </a:rPr>
              <a:t>vk.com/</a:t>
            </a:r>
            <a:r>
              <a:rPr lang="ru-RU" sz="2000" b="1" dirty="0" err="1" smtClean="0">
                <a:solidFill>
                  <a:srgbClr val="002060"/>
                </a:solidFill>
              </a:rPr>
              <a:t>duts_edinstvo</a:t>
            </a:r>
            <a:endParaRPr lang="ru-RU" sz="2000" b="1" dirty="0" smtClean="0">
              <a:solidFill>
                <a:srgbClr val="002060"/>
              </a:solidFill>
            </a:endParaRPr>
          </a:p>
          <a:p>
            <a:pPr algn="just"/>
            <a:endParaRPr lang="ru-RU" sz="20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endParaRPr lang="ru-RU" sz="2000" b="1" dirty="0" smtClean="0"/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Координаторы выставки:</a:t>
            </a:r>
          </a:p>
          <a:p>
            <a:pPr algn="ctr"/>
            <a:endParaRPr lang="ru-RU" sz="2000" b="1" dirty="0" smtClean="0"/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Карьков Дмитрий Витальевич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Шадрина Наталия Валериевна</a:t>
            </a:r>
          </a:p>
          <a:p>
            <a:pPr algn="just"/>
            <a:r>
              <a:rPr lang="ru-RU" sz="2000" b="1" dirty="0" err="1" smtClean="0">
                <a:solidFill>
                  <a:srgbClr val="002060"/>
                </a:solidFill>
              </a:rPr>
              <a:t>Кочешкова</a:t>
            </a:r>
            <a:r>
              <a:rPr lang="ru-RU" sz="2000" b="1" dirty="0" smtClean="0">
                <a:solidFill>
                  <a:srgbClr val="002060"/>
                </a:solidFill>
              </a:rPr>
              <a:t> Лариса Осиповна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E741F183-9049-4281-A7A4-7541F821F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476672"/>
            <a:ext cx="8052380" cy="100127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  <a:cs typeface="Arial" pitchFamily="34" charset="0"/>
              </a:rPr>
              <a:t>2020 год - ноябрь  </a:t>
            </a:r>
            <a:endParaRPr lang="ru-RU" sz="3200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4" name="Заголовок 5">
            <a:extLst>
              <a:ext uri="{FF2B5EF4-FFF2-40B4-BE49-F238E27FC236}">
                <a16:creationId xmlns:a16="http://schemas.microsoft.com/office/drawing/2014/main" xmlns="" id="{E741F183-9049-4281-A7A4-7541F821F1B7}"/>
              </a:ext>
            </a:extLst>
          </p:cNvPr>
          <p:cNvSpPr txBox="1">
            <a:spLocks/>
          </p:cNvSpPr>
          <p:nvPr/>
        </p:nvSpPr>
        <p:spPr>
          <a:xfrm>
            <a:off x="611560" y="3356992"/>
            <a:ext cx="8052380" cy="569228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Arial" pitchFamily="34" charset="0"/>
              </a:rPr>
              <a:t>2021 год -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апрель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Arial" pitchFamily="34" charset="0"/>
              </a:rPr>
              <a:t> 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196752"/>
            <a:ext cx="813690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Конкурс «Выставка 3D моделей - «Серебряное ожерелье»</a:t>
            </a:r>
            <a:endParaRPr lang="ru-RU" sz="2800" dirty="0">
              <a:solidFill>
                <a:srgbClr val="00206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4365104"/>
            <a:ext cx="777686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Городской открытый турнир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«3</a:t>
            </a:r>
            <a:r>
              <a:rPr lang="en-US" sz="28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D</a:t>
            </a:r>
            <a:r>
              <a:rPr lang="ru-RU" sz="28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 ОЛИМП»</a:t>
            </a:r>
            <a:endParaRPr lang="ru-RU" sz="2800" dirty="0" smtClean="0">
              <a:solidFill>
                <a:srgbClr val="002060"/>
              </a:solidFill>
              <a:latin typeface="+mj-lt"/>
              <a:cs typeface="Arial" pitchFamily="34" charset="0"/>
            </a:endParaRPr>
          </a:p>
          <a:p>
            <a:endParaRPr lang="ru-RU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E741F183-9049-4281-A7A4-7541F821F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476672"/>
            <a:ext cx="8052380" cy="107328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2020 год: ноябрь - декабрь 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(10 ноября – 10 декабря) 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Заголовок 5">
            <a:extLst>
              <a:ext uri="{FF2B5EF4-FFF2-40B4-BE49-F238E27FC236}">
                <a16:creationId xmlns:a16="http://schemas.microsoft.com/office/drawing/2014/main" xmlns="" id="{E741F183-9049-4281-A7A4-7541F821F1B7}"/>
              </a:ext>
            </a:extLst>
          </p:cNvPr>
          <p:cNvSpPr txBox="1">
            <a:spLocks/>
          </p:cNvSpPr>
          <p:nvPr/>
        </p:nvSpPr>
        <p:spPr>
          <a:xfrm>
            <a:off x="539552" y="3212976"/>
            <a:ext cx="8052380" cy="64123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052736"/>
            <a:ext cx="81369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Конкурс «Выставка 3D моделей - «Серебряное ожерелье»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город Вологда, Вологодская область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5013176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Организатор</a:t>
            </a:r>
            <a:r>
              <a:rPr lang="ru-RU" b="1" dirty="0" smtClean="0">
                <a:solidFill>
                  <a:srgbClr val="002060"/>
                </a:solidFill>
              </a:rPr>
              <a:t> - Муниципальное учреждение дополнительного образования </a:t>
            </a:r>
            <a:r>
              <a:rPr lang="ru-RU" b="1" dirty="0" smtClean="0">
                <a:solidFill>
                  <a:srgbClr val="C00000"/>
                </a:solidFill>
              </a:rPr>
              <a:t>«Детско-юношеский центр «Единство»</a:t>
            </a:r>
            <a:r>
              <a:rPr lang="ru-RU" b="1" dirty="0" smtClean="0">
                <a:solidFill>
                  <a:srgbClr val="002060"/>
                </a:solidFill>
              </a:rPr>
              <a:t> при поддержке </a:t>
            </a:r>
            <a:r>
              <a:rPr lang="ru-RU" b="1" dirty="0" smtClean="0">
                <a:solidFill>
                  <a:srgbClr val="C00000"/>
                </a:solidFill>
              </a:rPr>
              <a:t>Ассоциации «Внедрение инноваций в сфере 3</a:t>
            </a:r>
            <a:r>
              <a:rPr lang="en-US" b="1" dirty="0" smtClean="0">
                <a:solidFill>
                  <a:srgbClr val="C00000"/>
                </a:solidFill>
              </a:rPr>
              <a:t>D </a:t>
            </a:r>
            <a:r>
              <a:rPr lang="ru-RU" b="1" dirty="0" smtClean="0">
                <a:solidFill>
                  <a:srgbClr val="C00000"/>
                </a:solidFill>
              </a:rPr>
              <a:t>образования»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35696" y="2492896"/>
            <a:ext cx="71287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 </a:t>
            </a:r>
          </a:p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Выявление и поддержка талантливых детей и молодежи, создание условий для раскрытия их творческих способностей, популяризация и повышение результативности участия детей и молодежи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в 3D моделировании и 3D печати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10" name="Picture 2" descr="https://sun9-23.userapi.com/_hvY9L45jxmE43Foaz22OxsuSnOcWRKkSpuRrw/XcZRkk83P9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212976"/>
            <a:ext cx="1728192" cy="17281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5">
            <a:extLst>
              <a:ext uri="{FF2B5EF4-FFF2-40B4-BE49-F238E27FC236}">
                <a16:creationId xmlns:a16="http://schemas.microsoft.com/office/drawing/2014/main" xmlns="" id="{E741F183-9049-4281-A7A4-7541F821F1B7}"/>
              </a:ext>
            </a:extLst>
          </p:cNvPr>
          <p:cNvSpPr txBox="1">
            <a:spLocks/>
          </p:cNvSpPr>
          <p:nvPr/>
        </p:nvSpPr>
        <p:spPr>
          <a:xfrm>
            <a:off x="539552" y="3212976"/>
            <a:ext cx="8052380" cy="64123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0"/>
            <a:ext cx="8280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Конкурс «Выставка 3D моделей - «Серебряное ожерелье»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город Вологда, Вологодская область</a:t>
            </a:r>
            <a:endParaRPr lang="ru-RU" sz="2800" dirty="0">
              <a:solidFill>
                <a:srgbClr val="002060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2050" name="Picture 2" descr="https://sun9-23.userapi.com/_hvY9L45jxmE43Foaz22OxsuSnOcWRKkSpuRrw/XcZRkk83P9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988840"/>
            <a:ext cx="2880320" cy="288032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3275856" y="2348880"/>
            <a:ext cx="54726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Условия участия:</a:t>
            </a:r>
          </a:p>
          <a:p>
            <a:endParaRPr lang="ru-RU" sz="2000" dirty="0" smtClean="0"/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Возраст участников от 7 до 18 лет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Индивидуальные и групповые проекты 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Несколько проектов от одного участника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Работы, напечатанные на 3</a:t>
            </a:r>
            <a:r>
              <a:rPr lang="en-US" sz="2000" b="1" dirty="0" smtClean="0">
                <a:solidFill>
                  <a:srgbClr val="002060"/>
                </a:solidFill>
              </a:rPr>
              <a:t>D</a:t>
            </a:r>
            <a:r>
              <a:rPr lang="ru-RU" sz="2000" b="1" dirty="0" smtClean="0">
                <a:solidFill>
                  <a:srgbClr val="002060"/>
                </a:solidFill>
              </a:rPr>
              <a:t> принтере, к заявке - приложить 3</a:t>
            </a:r>
            <a:r>
              <a:rPr lang="en-US" sz="2000" b="1" dirty="0" smtClean="0">
                <a:solidFill>
                  <a:srgbClr val="002060"/>
                </a:solidFill>
              </a:rPr>
              <a:t>D</a:t>
            </a:r>
            <a:r>
              <a:rPr lang="ru-RU" sz="2000" b="1" dirty="0" smtClean="0">
                <a:solidFill>
                  <a:srgbClr val="002060"/>
                </a:solidFill>
              </a:rPr>
              <a:t> модель в электронном виде в одном из форматов: </a:t>
            </a:r>
            <a:r>
              <a:rPr lang="en-US" sz="2000" b="1" dirty="0" smtClean="0">
                <a:solidFill>
                  <a:srgbClr val="002060"/>
                </a:solidFill>
              </a:rPr>
              <a:t>STL</a:t>
            </a:r>
            <a:r>
              <a:rPr lang="ru-RU" sz="2000" b="1" dirty="0" smtClean="0">
                <a:solidFill>
                  <a:srgbClr val="002060"/>
                </a:solidFill>
              </a:rPr>
              <a:t>, </a:t>
            </a:r>
            <a:r>
              <a:rPr lang="en-US" sz="2000" b="1" dirty="0" smtClean="0">
                <a:solidFill>
                  <a:srgbClr val="002060"/>
                </a:solidFill>
              </a:rPr>
              <a:t>OBJ</a:t>
            </a:r>
            <a:r>
              <a:rPr lang="ru-RU" sz="2000" b="1" dirty="0" smtClean="0">
                <a:solidFill>
                  <a:srgbClr val="002060"/>
                </a:solidFill>
              </a:rPr>
              <a:t>, </a:t>
            </a:r>
            <a:r>
              <a:rPr lang="en-US" sz="2000" b="1" dirty="0" smtClean="0">
                <a:solidFill>
                  <a:srgbClr val="002060"/>
                </a:solidFill>
              </a:rPr>
              <a:t>m</a:t>
            </a:r>
            <a:r>
              <a:rPr lang="ru-RU" sz="2000" b="1" dirty="0" smtClean="0">
                <a:solidFill>
                  <a:srgbClr val="002060"/>
                </a:solidFill>
              </a:rPr>
              <a:t>3</a:t>
            </a:r>
            <a:r>
              <a:rPr lang="en-US" sz="2000" b="1" dirty="0" smtClean="0">
                <a:solidFill>
                  <a:srgbClr val="002060"/>
                </a:solidFill>
              </a:rPr>
              <a:t>d</a:t>
            </a:r>
            <a:r>
              <a:rPr lang="ru-RU" sz="2000" b="1" dirty="0" smtClean="0">
                <a:solidFill>
                  <a:srgbClr val="002060"/>
                </a:solidFill>
              </a:rPr>
              <a:t>  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528" y="5949280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+mj-lt"/>
                <a:cs typeface="Arial" pitchFamily="34" charset="0"/>
              </a:rPr>
              <a:t>Заочный формат выставки</a:t>
            </a:r>
            <a:endParaRPr lang="ru-RU" sz="2400" b="1" dirty="0">
              <a:solidFill>
                <a:schemeClr val="accent4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5">
            <a:extLst>
              <a:ext uri="{FF2B5EF4-FFF2-40B4-BE49-F238E27FC236}">
                <a16:creationId xmlns:a16="http://schemas.microsoft.com/office/drawing/2014/main" xmlns="" id="{E741F183-9049-4281-A7A4-7541F821F1B7}"/>
              </a:ext>
            </a:extLst>
          </p:cNvPr>
          <p:cNvSpPr txBox="1">
            <a:spLocks/>
          </p:cNvSpPr>
          <p:nvPr/>
        </p:nvSpPr>
        <p:spPr>
          <a:xfrm>
            <a:off x="539552" y="3212976"/>
            <a:ext cx="8052380" cy="64123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0"/>
            <a:ext cx="828092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Конкурс «Выставка 3D моделей - «Серебряное ожерелье»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7544" y="1772816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ru-RU" sz="2400" b="1" dirty="0" smtClean="0">
                <a:solidFill>
                  <a:srgbClr val="002060"/>
                </a:solidFill>
              </a:rPr>
              <a:t>Основные направления: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модель напечатана на 3</a:t>
            </a:r>
            <a:r>
              <a:rPr lang="en-US" sz="2400" b="1" dirty="0" smtClean="0">
                <a:solidFill>
                  <a:schemeClr val="accent4">
                    <a:lumMod val="50000"/>
                  </a:schemeClr>
                </a:solidFill>
              </a:rPr>
              <a:t>D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принтере</a:t>
            </a:r>
          </a:p>
          <a:p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- модель создана 3</a:t>
            </a:r>
            <a:r>
              <a:rPr lang="en-US" sz="2400" b="1" dirty="0" smtClean="0">
                <a:solidFill>
                  <a:schemeClr val="accent4">
                    <a:lumMod val="50000"/>
                  </a:schemeClr>
                </a:solidFill>
              </a:rPr>
              <a:t>D 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ручкой</a:t>
            </a:r>
            <a:endParaRPr lang="ru-RU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5085184"/>
            <a:ext cx="8208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Положение о конкурсе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cs typeface="Arial" pitchFamily="34" charset="0"/>
              </a:rPr>
              <a:t>«Выставка 3D моделей - «Серебряное ожерелье» </a:t>
            </a:r>
            <a:r>
              <a:rPr lang="ru-RU" sz="2000" b="1" dirty="0" smtClean="0">
                <a:solidFill>
                  <a:srgbClr val="002060"/>
                </a:solidFill>
                <a:cs typeface="Arial" pitchFamily="34" charset="0"/>
              </a:rPr>
              <a:t>- </a:t>
            </a:r>
            <a:r>
              <a:rPr lang="ru-RU" sz="2000" b="1" dirty="0" smtClean="0">
                <a:solidFill>
                  <a:srgbClr val="002060"/>
                </a:solidFill>
              </a:rPr>
              <a:t>сайт 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</a:rPr>
              <a:t>edinstvo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</a:rPr>
              <a:t>edu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</a:rPr>
              <a:t>ru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(2020 год </a:t>
            </a:r>
            <a:r>
              <a:rPr lang="ru-RU" sz="2000" b="1" dirty="0" smtClean="0">
                <a:solidFill>
                  <a:srgbClr val="C00000"/>
                </a:solidFill>
              </a:rPr>
              <a:t>– к 30 октября</a:t>
            </a:r>
            <a:r>
              <a:rPr lang="ru-RU" sz="2000" b="1" dirty="0" smtClean="0">
                <a:solidFill>
                  <a:srgbClr val="002060"/>
                </a:solidFill>
              </a:rPr>
              <a:t>)</a:t>
            </a:r>
            <a:endParaRPr lang="ru-RU" sz="2000" b="1" dirty="0" smtClean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3140968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Перед началом выставки участники должны пройти заочную регистрации в виде отправки заявки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(до 5 ноября) – форма в Положении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 предоставить свою модель в «Детско-юношеский центр «Единство»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в срок до 10 ноября  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5">
            <a:extLst>
              <a:ext uri="{FF2B5EF4-FFF2-40B4-BE49-F238E27FC236}">
                <a16:creationId xmlns:a16="http://schemas.microsoft.com/office/drawing/2014/main" xmlns="" id="{E741F183-9049-4281-A7A4-7541F821F1B7}"/>
              </a:ext>
            </a:extLst>
          </p:cNvPr>
          <p:cNvSpPr txBox="1">
            <a:spLocks/>
          </p:cNvSpPr>
          <p:nvPr/>
        </p:nvSpPr>
        <p:spPr>
          <a:xfrm>
            <a:off x="539552" y="476672"/>
            <a:ext cx="8052380" cy="1001276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Мероприятие 2021 год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апрель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1340768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Городской открытый турнир 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«3</a:t>
            </a:r>
            <a:r>
              <a:rPr lang="en-US" sz="2400" b="1" dirty="0" smtClean="0">
                <a:solidFill>
                  <a:srgbClr val="C00000"/>
                </a:solidFill>
              </a:rPr>
              <a:t>D</a:t>
            </a:r>
            <a:r>
              <a:rPr lang="ru-RU" sz="2400" b="1" dirty="0" smtClean="0">
                <a:solidFill>
                  <a:srgbClr val="C00000"/>
                </a:solidFill>
              </a:rPr>
              <a:t> ОЛИМП»</a:t>
            </a:r>
            <a:endParaRPr lang="ru-RU" sz="2400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060849"/>
            <a:ext cx="828092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Учредитель Турнира: </a:t>
            </a:r>
            <a:r>
              <a:rPr lang="ru-RU" b="1" dirty="0" smtClean="0">
                <a:solidFill>
                  <a:srgbClr val="002060"/>
                </a:solidFill>
              </a:rPr>
              <a:t>Управление образования Администрации города Вологды</a:t>
            </a:r>
          </a:p>
          <a:p>
            <a:pPr lvl="1"/>
            <a:endParaRPr lang="ru-RU" b="1" dirty="0" smtClean="0">
              <a:solidFill>
                <a:srgbClr val="002060"/>
              </a:solidFill>
            </a:endParaRPr>
          </a:p>
          <a:p>
            <a:pPr lvl="1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Организация и проведение: </a:t>
            </a:r>
            <a:r>
              <a:rPr lang="ru-RU" b="1" dirty="0" smtClean="0">
                <a:solidFill>
                  <a:srgbClr val="002060"/>
                </a:solidFill>
              </a:rPr>
              <a:t>Муниципальное учреждение дополнительного образования «Детско-юношеский центр «Единство»– партнер Ассоциации «Внедрение инноваций в сфере 3</a:t>
            </a:r>
            <a:r>
              <a:rPr lang="en-US" b="1" dirty="0" smtClean="0">
                <a:solidFill>
                  <a:srgbClr val="002060"/>
                </a:solidFill>
              </a:rPr>
              <a:t>D </a:t>
            </a:r>
            <a:r>
              <a:rPr lang="ru-RU" b="1" dirty="0" smtClean="0">
                <a:solidFill>
                  <a:srgbClr val="002060"/>
                </a:solidFill>
              </a:rPr>
              <a:t>образования»</a:t>
            </a:r>
          </a:p>
          <a:p>
            <a:pPr lvl="1"/>
            <a:endParaRPr lang="ru-RU" sz="1600" dirty="0" smtClean="0"/>
          </a:p>
          <a:p>
            <a:pPr lvl="1" algn="ctr"/>
            <a:r>
              <a:rPr lang="ru-RU" b="1" dirty="0" smtClean="0">
                <a:solidFill>
                  <a:srgbClr val="C00000"/>
                </a:solidFill>
              </a:rPr>
              <a:t>Турнир проводится на основании Дорожной карты по развитию проекта «Инженеры будущего: 3D технологии в образовании»</a:t>
            </a:r>
          </a:p>
          <a:p>
            <a:pPr lvl="1" algn="ctr"/>
            <a:endParaRPr lang="ru-RU" sz="1600" b="1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5301208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Положение о городском открытом турнире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«3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D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ОЛИМП»</a:t>
            </a:r>
            <a:endParaRPr lang="ru-RU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  <a:cs typeface="Arial" pitchFamily="34" charset="0"/>
              </a:rPr>
              <a:t>- </a:t>
            </a:r>
            <a:r>
              <a:rPr lang="ru-RU" b="1" dirty="0" smtClean="0">
                <a:solidFill>
                  <a:srgbClr val="002060"/>
                </a:solidFill>
              </a:rPr>
              <a:t>сайт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edinstvo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r>
              <a:rPr lang="en-US" b="1" dirty="0" err="1" smtClean="0">
                <a:solidFill>
                  <a:schemeClr val="accent4">
                    <a:lumMod val="50000"/>
                  </a:schemeClr>
                </a:solidFill>
              </a:rPr>
              <a:t>edu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r>
              <a:rPr lang="en-US" b="1" dirty="0" err="1" smtClean="0">
                <a:solidFill>
                  <a:schemeClr val="accent4">
                    <a:lumMod val="50000"/>
                  </a:schemeClr>
                </a:solidFill>
              </a:rPr>
              <a:t>ru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(март 2021 года)</a:t>
            </a:r>
            <a:endParaRPr lang="ru-RU" b="1" dirty="0" smtClean="0">
              <a:solidFill>
                <a:srgbClr val="C00000"/>
              </a:solidFill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9552" y="476672"/>
            <a:ext cx="806489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Городской открытый турнир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«3</a:t>
            </a:r>
            <a:r>
              <a:rPr lang="en-US" sz="2800" b="1" dirty="0" smtClean="0">
                <a:solidFill>
                  <a:srgbClr val="C00000"/>
                </a:solidFill>
              </a:rPr>
              <a:t>D</a:t>
            </a:r>
            <a:r>
              <a:rPr lang="ru-RU" sz="2800" b="1" dirty="0" smtClean="0">
                <a:solidFill>
                  <a:srgbClr val="C00000"/>
                </a:solidFill>
              </a:rPr>
              <a:t> ОЛИМП»</a:t>
            </a:r>
            <a:endParaRPr lang="ru-RU" sz="2800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628800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Личное соревнование школьников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 3</a:t>
            </a:r>
            <a:r>
              <a:rPr lang="en-US" sz="2400" b="1" dirty="0" smtClean="0">
                <a:solidFill>
                  <a:srgbClr val="002060"/>
                </a:solidFill>
              </a:rPr>
              <a:t>D</a:t>
            </a:r>
            <a:r>
              <a:rPr lang="ru-RU" sz="2400" b="1" dirty="0" smtClean="0">
                <a:solidFill>
                  <a:srgbClr val="002060"/>
                </a:solidFill>
              </a:rPr>
              <a:t> моделированию</a:t>
            </a:r>
          </a:p>
          <a:p>
            <a:pPr algn="ctr"/>
            <a:endParaRPr lang="ru-RU" sz="24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Продолжительность - 7 часов</a:t>
            </a:r>
            <a:endParaRPr lang="ru-RU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5229200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Цель: 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Популяризация и внедрение прикладных компьютерных технологий в образовательный процесс</a:t>
            </a:r>
            <a:endParaRPr lang="ru-RU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95536" y="3429000"/>
          <a:ext cx="8280920" cy="1645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40460"/>
                <a:gridCol w="414046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2400" u="none" strike="noStrike" kern="1200" dirty="0" smtClean="0"/>
                        <a:t>Две возрастные группы</a:t>
                      </a:r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u="none" strike="noStrike" kern="1200" dirty="0" smtClean="0">
                          <a:solidFill>
                            <a:srgbClr val="C00000"/>
                          </a:solidFill>
                        </a:rPr>
                        <a:t>10-14 лет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u="none" strike="noStrike" kern="1200" dirty="0" smtClean="0">
                          <a:solidFill>
                            <a:srgbClr val="C00000"/>
                          </a:solidFill>
                        </a:rPr>
                        <a:t> (младшая лига) </a:t>
                      </a:r>
                      <a:endParaRPr kumimoji="0" lang="ru-RU" sz="2400" b="1" kern="1200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400" b="1" u="none" strike="noStrike" kern="1200" dirty="0" smtClean="0">
                          <a:solidFill>
                            <a:srgbClr val="C00000"/>
                          </a:solidFill>
                        </a:rPr>
                        <a:t>14-18 лет </a:t>
                      </a:r>
                    </a:p>
                    <a:p>
                      <a:pPr algn="ctr"/>
                      <a:r>
                        <a:rPr kumimoji="0" lang="ru-RU" sz="2400" b="1" u="none" strike="noStrike" kern="1200" dirty="0" smtClean="0">
                          <a:solidFill>
                            <a:srgbClr val="C00000"/>
                          </a:solidFill>
                        </a:rPr>
                        <a:t>(старшая лига)</a:t>
                      </a:r>
                      <a:endParaRPr lang="ru-RU" sz="2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9552" y="476672"/>
            <a:ext cx="806489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Городской открытый турнир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«3</a:t>
            </a:r>
            <a:r>
              <a:rPr lang="en-US" sz="2800" b="1" dirty="0" smtClean="0">
                <a:solidFill>
                  <a:srgbClr val="C00000"/>
                </a:solidFill>
              </a:rPr>
              <a:t>D</a:t>
            </a:r>
            <a:r>
              <a:rPr lang="ru-RU" sz="2800" b="1" dirty="0" smtClean="0">
                <a:solidFill>
                  <a:srgbClr val="C00000"/>
                </a:solidFill>
              </a:rPr>
              <a:t> ОЛИМП»</a:t>
            </a:r>
            <a:endParaRPr lang="ru-RU" sz="2800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484784"/>
            <a:ext cx="83529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b="1" dirty="0" smtClean="0">
                <a:solidFill>
                  <a:srgbClr val="002060"/>
                </a:solidFill>
              </a:rPr>
              <a:t>Порядок проведения Турнира</a:t>
            </a:r>
          </a:p>
          <a:p>
            <a:pPr lvl="0"/>
            <a:endParaRPr lang="ru-RU" sz="1600" b="1" dirty="0" smtClean="0">
              <a:solidFill>
                <a:srgbClr val="002060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Моделирование одного из трех представленных объектов с разными коэффициентами сложности</a:t>
            </a:r>
          </a:p>
          <a:p>
            <a:pPr lvl="0">
              <a:buFont typeface="Wingdings" pitchFamily="2" charset="2"/>
              <a:buChar char="Ø"/>
            </a:pPr>
            <a:endParaRPr lang="ru-RU" sz="20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Чертеж в трех проекциях выбранного объекта</a:t>
            </a:r>
          </a:p>
          <a:p>
            <a:pPr lvl="0">
              <a:buFont typeface="Wingdings" pitchFamily="2" charset="2"/>
              <a:buChar char="Ø"/>
            </a:pPr>
            <a:endParaRPr lang="ru-RU" sz="20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Печать 3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</a:rPr>
              <a:t>D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модели</a:t>
            </a:r>
          </a:p>
          <a:p>
            <a:pPr lvl="0">
              <a:buFont typeface="Wingdings" pitchFamily="2" charset="2"/>
              <a:buChar char="Ø"/>
            </a:pPr>
            <a:endParaRPr lang="ru-RU" sz="20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Представление своей модели</a:t>
            </a:r>
          </a:p>
          <a:p>
            <a:pPr lvl="0">
              <a:buFont typeface="Wingdings" pitchFamily="2" charset="2"/>
              <a:buChar char="Ø"/>
            </a:pPr>
            <a:endParaRPr lang="ru-RU" sz="20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Подведение итогов жюри</a:t>
            </a:r>
            <a:endParaRPr lang="ru-RU" sz="2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5301208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Команды привозят своё оборудование: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ноутбуки, 3</a:t>
            </a:r>
            <a:r>
              <a:rPr lang="en-US" b="1" dirty="0" smtClean="0">
                <a:solidFill>
                  <a:srgbClr val="C00000"/>
                </a:solidFill>
              </a:rPr>
              <a:t>D</a:t>
            </a:r>
            <a:r>
              <a:rPr lang="ru-RU" b="1" dirty="0" smtClean="0">
                <a:solidFill>
                  <a:srgbClr val="C00000"/>
                </a:solidFill>
              </a:rPr>
              <a:t> принтеры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(участие на оборудовании МУ ДО «ДЮЦ «Единство» согласовывается предварительно с организатором)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9552" y="476672"/>
            <a:ext cx="806489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Городской открытый турнир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«3</a:t>
            </a:r>
            <a:r>
              <a:rPr lang="en-US" sz="2800" b="1" dirty="0" smtClean="0">
                <a:solidFill>
                  <a:srgbClr val="C00000"/>
                </a:solidFill>
              </a:rPr>
              <a:t>D</a:t>
            </a:r>
            <a:r>
              <a:rPr lang="ru-RU" sz="2800" b="1" dirty="0" smtClean="0">
                <a:solidFill>
                  <a:srgbClr val="C00000"/>
                </a:solidFill>
              </a:rPr>
              <a:t> ОЛИМП»</a:t>
            </a:r>
            <a:endParaRPr lang="ru-RU" sz="2800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484784"/>
            <a:ext cx="83529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Победителям Турнира вручаются Дипломы I степени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Призёрам Турнира - Дипломы II и III степени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Обладателям специальных призов - Дипломы или Сертификаты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Сопровождающим лицам - Благодарственные письма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Участникам Турнира - Сертификаты участника</a:t>
            </a:r>
          </a:p>
          <a:p>
            <a:endParaRPr lang="ru-RU" sz="2000" dirty="0" smtClean="0"/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По решению жюри всем или некоторым обладателям специальных призов и Дипломов I степени могут вручаться подарки</a:t>
            </a:r>
          </a:p>
          <a:p>
            <a:pPr lvl="0" algn="ctr"/>
            <a:endParaRPr lang="ru-RU" sz="2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5373216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</a:rPr>
              <a:t>Заявка на участие; Согласие на обработку персональных данных, Согласие на фото- и видеосъемку; Инфраструктурный лист </a:t>
            </a:r>
          </a:p>
          <a:p>
            <a:pPr algn="ctr"/>
            <a:r>
              <a:rPr lang="ru-RU" sz="1600" b="1" dirty="0" smtClean="0">
                <a:solidFill>
                  <a:srgbClr val="C00000"/>
                </a:solidFill>
              </a:rPr>
              <a:t>– формы в Положении</a:t>
            </a:r>
            <a:endParaRPr lang="ru-RU" sz="1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1157</TotalTime>
  <Words>654</Words>
  <Application>Microsoft Office PowerPoint</Application>
  <PresentationFormat>Экран (4:3)</PresentationFormat>
  <Paragraphs>122</Paragraphs>
  <Slides>10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КОНКУРСНЫЕ МЕРОПРИЯТИЯ 2020 год – 2021 год (техническая направленность)</vt:lpstr>
      <vt:lpstr>2020 год - ноябрь  </vt:lpstr>
      <vt:lpstr>2020 год: ноябрь - декабрь  (10 ноября – 10 декабря)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ОБЩЕГОРОДСКИЕ МЕРОПРИЯТИЯ</dc:title>
  <dc:creator>Единство</dc:creator>
  <cp:lastModifiedBy>Единство</cp:lastModifiedBy>
  <cp:revision>88</cp:revision>
  <dcterms:created xsi:type="dcterms:W3CDTF">2018-11-16T08:06:04Z</dcterms:created>
  <dcterms:modified xsi:type="dcterms:W3CDTF">2020-10-18T11:25:59Z</dcterms:modified>
</cp:coreProperties>
</file>